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6" r:id="rId2"/>
    <p:sldId id="278" r:id="rId3"/>
    <p:sldId id="279" r:id="rId4"/>
    <p:sldId id="282" r:id="rId5"/>
    <p:sldId id="280" r:id="rId6"/>
    <p:sldId id="281" r:id="rId7"/>
    <p:sldId id="283" r:id="rId8"/>
    <p:sldId id="284" r:id="rId9"/>
    <p:sldId id="285" r:id="rId10"/>
    <p:sldId id="287"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14" d="100"/>
          <a:sy n="114" d="100"/>
        </p:scale>
        <p:origin x="4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malya Roy" userId="4903d39e-a7d3-4c73-8c91-8e475a163367" providerId="ADAL" clId="{A574E0A0-C043-442C-A93B-90ACB26D0529}"/>
    <pc:docChg chg="delSld modSld">
      <pc:chgData name="Nirmalya Roy" userId="4903d39e-a7d3-4c73-8c91-8e475a163367" providerId="ADAL" clId="{A574E0A0-C043-442C-A93B-90ACB26D0529}" dt="2022-03-01T14:02:29.440" v="2" actId="1076"/>
      <pc:docMkLst>
        <pc:docMk/>
      </pc:docMkLst>
      <pc:sldChg chg="del">
        <pc:chgData name="Nirmalya Roy" userId="4903d39e-a7d3-4c73-8c91-8e475a163367" providerId="ADAL" clId="{A574E0A0-C043-442C-A93B-90ACB26D0529}" dt="2022-03-01T14:02:17.663" v="0" actId="2696"/>
        <pc:sldMkLst>
          <pc:docMk/>
          <pc:sldMk cId="2681727143" sldId="277"/>
        </pc:sldMkLst>
      </pc:sldChg>
      <pc:sldChg chg="modSp mod">
        <pc:chgData name="Nirmalya Roy" userId="4903d39e-a7d3-4c73-8c91-8e475a163367" providerId="ADAL" clId="{A574E0A0-C043-442C-A93B-90ACB26D0529}" dt="2022-03-01T14:02:29.440" v="2" actId="1076"/>
        <pc:sldMkLst>
          <pc:docMk/>
          <pc:sldMk cId="1014935411" sldId="278"/>
        </pc:sldMkLst>
        <pc:spChg chg="mod">
          <ac:chgData name="Nirmalya Roy" userId="4903d39e-a7d3-4c73-8c91-8e475a163367" providerId="ADAL" clId="{A574E0A0-C043-442C-A93B-90ACB26D0529}" dt="2022-03-01T14:02:22.578" v="1" actId="1076"/>
          <ac:spMkLst>
            <pc:docMk/>
            <pc:sldMk cId="1014935411" sldId="278"/>
            <ac:spMk id="9" creationId="{F9B53A04-4643-1141-AFE4-49B1FF33CB6C}"/>
          </ac:spMkLst>
        </pc:spChg>
        <pc:grpChg chg="mod">
          <ac:chgData name="Nirmalya Roy" userId="4903d39e-a7d3-4c73-8c91-8e475a163367" providerId="ADAL" clId="{A574E0A0-C043-442C-A93B-90ACB26D0529}" dt="2022-03-01T14:02:29.440" v="2" actId="1076"/>
          <ac:grpSpMkLst>
            <pc:docMk/>
            <pc:sldMk cId="1014935411" sldId="278"/>
            <ac:grpSpMk id="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B3A89-FDC8-9445-8476-5865A13A184E}"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C286E-3F33-8847-94FD-2885F3CA2F1A}" type="slidenum">
              <a:rPr lang="en-US" smtClean="0"/>
              <a:t>‹#›</a:t>
            </a:fld>
            <a:endParaRPr lang="en-US"/>
          </a:p>
        </p:txBody>
      </p:sp>
    </p:spTree>
    <p:extLst>
      <p:ext uri="{BB962C8B-B14F-4D97-AF65-F5344CB8AC3E}">
        <p14:creationId xmlns:p14="http://schemas.microsoft.com/office/powerpoint/2010/main" val="237284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3f57aadd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3f57aadd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900"/>
              <a:buFont typeface="Arial"/>
              <a:buNone/>
            </a:pPr>
            <a:endParaRPr/>
          </a:p>
        </p:txBody>
      </p:sp>
    </p:spTree>
    <p:extLst>
      <p:ext uri="{BB962C8B-B14F-4D97-AF65-F5344CB8AC3E}">
        <p14:creationId xmlns:p14="http://schemas.microsoft.com/office/powerpoint/2010/main" val="1891109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2E11-7008-4F4D-8C48-2BBA288F0F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C5B083-6F12-6D4B-BB55-EA714CBC6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01039C-37AB-754E-BE73-3CCE0B32A390}"/>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7E7D9D93-EE30-A248-89ED-5033A95550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7ADC8-46DF-FA44-B882-ADC078AA0E6E}"/>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368965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22C8-11C1-6742-8DD2-D350E2C1B9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45A82A-4881-1940-B2E5-5D2171D0A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3C110-E676-3540-8746-F24A5CD5A10A}"/>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1F999078-34D9-2147-90B2-E6881F865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F16BF-59A1-C149-B15C-6D9D24CD2625}"/>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409458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85DF0D-81C1-7D4D-8037-C1F8E11140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D2837-F28C-7C48-B800-A2AD1F530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57513-1026-BD4D-A8BC-AD8B3F57542A}"/>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A82D6B23-32A4-4145-97AB-D730BE7B5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4BDD3-5ED7-DC4C-B4BA-B1A811685C38}"/>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1208149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630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4E0-5C39-7F45-B60F-F7828B48E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0FD2C-CA83-2440-9BB1-C4A662434F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A3EDA-CE10-0A44-937C-39DE006583F7}"/>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F5CDE684-115E-C143-ACAA-945C53780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4B80C-2751-974C-9B1B-07B36B50F8B1}"/>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58905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DEF6-AA25-2242-9B9E-5A8331C1CC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D0C530-D322-A64B-8B13-F41E6DD31E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3B99F3-EE5F-4B4C-9D7F-E7E6A53E3A76}"/>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0D581E28-D76E-4C4D-B65F-051D4E2F4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EBA18-FA6E-524F-8533-E8C96B6D6F05}"/>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248063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8B82-43C4-454C-935E-CFA6EBD552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220C37-9D60-C74B-8D6E-A161019F5A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F24B73-5B5A-2B49-842C-0C2C000636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87014-CDE1-8F43-A30B-F2773047748A}"/>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6" name="Footer Placeholder 5">
            <a:extLst>
              <a:ext uri="{FF2B5EF4-FFF2-40B4-BE49-F238E27FC236}">
                <a16:creationId xmlns:a16="http://schemas.microsoft.com/office/drawing/2014/main" id="{B37AE102-2DE1-CA4E-8C18-DFA7F044CF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99BE41-1EC0-B64B-85F7-D43844704FF0}"/>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2318631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C03C-51A7-8441-AE78-0CDC3674CB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81D17-7196-BC40-B075-74841C959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4D2E91-9AF4-4647-946E-4DDBFE0389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D1B739-CFA6-3847-A08C-19E75CA93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5E3FAA-B62E-DA45-8382-A7C6B46791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B662B8-4CD1-CA41-B65B-8B2E2BDEE415}"/>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8" name="Footer Placeholder 7">
            <a:extLst>
              <a:ext uri="{FF2B5EF4-FFF2-40B4-BE49-F238E27FC236}">
                <a16:creationId xmlns:a16="http://schemas.microsoft.com/office/drawing/2014/main" id="{C12BE3FF-8554-4143-BBD4-2A3707301A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698B07-6F7E-BD41-A346-D52D32B8ED32}"/>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416007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9E3C-7C78-8D49-88B6-BE7405D2B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34B38C-E5B7-4D43-BD10-6ADF77E3EE7C}"/>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4" name="Footer Placeholder 3">
            <a:extLst>
              <a:ext uri="{FF2B5EF4-FFF2-40B4-BE49-F238E27FC236}">
                <a16:creationId xmlns:a16="http://schemas.microsoft.com/office/drawing/2014/main" id="{11F65ED5-C2D3-424F-9785-951756A6D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933B16-CD21-9B47-9F92-B05C182D6CD1}"/>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79421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FB6A9B-1D37-884F-82DC-DD6F342D59F0}"/>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3" name="Footer Placeholder 2">
            <a:extLst>
              <a:ext uri="{FF2B5EF4-FFF2-40B4-BE49-F238E27FC236}">
                <a16:creationId xmlns:a16="http://schemas.microsoft.com/office/drawing/2014/main" id="{DB94AD2E-F648-E441-829D-70A8A838DB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87C2D1-AECC-7C4B-8065-07C306BDA55D}"/>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345419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A1F0-A339-6F44-AFF3-E44A27462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080A3E-6182-8548-9C56-350879735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A7DF07-EBEC-324C-857F-5B609E034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B174C-88B7-8C4F-BF8C-D70D1305D887}"/>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6" name="Footer Placeholder 5">
            <a:extLst>
              <a:ext uri="{FF2B5EF4-FFF2-40B4-BE49-F238E27FC236}">
                <a16:creationId xmlns:a16="http://schemas.microsoft.com/office/drawing/2014/main" id="{C71E3336-2358-ED42-8DC3-4B1E4CB314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6B46E-A7E5-DA40-966E-5BA1798B0857}"/>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140335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034D-51A2-7A4E-82D9-C30BA8FD3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39111-E738-C742-9380-287467A32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A5AF6B-E9AD-C247-9291-59A7AC6D5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69DE13-D3A7-784D-A5FD-CFBE1DE45069}"/>
              </a:ext>
            </a:extLst>
          </p:cNvPr>
          <p:cNvSpPr>
            <a:spLocks noGrp="1"/>
          </p:cNvSpPr>
          <p:nvPr>
            <p:ph type="dt" sz="half" idx="10"/>
          </p:nvPr>
        </p:nvSpPr>
        <p:spPr/>
        <p:txBody>
          <a:bodyPr/>
          <a:lstStyle/>
          <a:p>
            <a:fld id="{D0CFE18B-BDDD-4F4F-A754-681567AB1049}" type="datetimeFigureOut">
              <a:rPr lang="en-US" smtClean="0"/>
              <a:t>5/9/2022</a:t>
            </a:fld>
            <a:endParaRPr lang="en-US"/>
          </a:p>
        </p:txBody>
      </p:sp>
      <p:sp>
        <p:nvSpPr>
          <p:cNvPr id="6" name="Footer Placeholder 5">
            <a:extLst>
              <a:ext uri="{FF2B5EF4-FFF2-40B4-BE49-F238E27FC236}">
                <a16:creationId xmlns:a16="http://schemas.microsoft.com/office/drawing/2014/main" id="{CA3876AA-787C-8A42-BB4A-A2978351A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5398D-8EA1-7441-AD1C-02482003A28D}"/>
              </a:ext>
            </a:extLst>
          </p:cNvPr>
          <p:cNvSpPr>
            <a:spLocks noGrp="1"/>
          </p:cNvSpPr>
          <p:nvPr>
            <p:ph type="sldNum" sz="quarter" idx="12"/>
          </p:nvPr>
        </p:nvSpPr>
        <p:spPr/>
        <p:txBody>
          <a:bodyPr/>
          <a:lstStyle/>
          <a:p>
            <a:fld id="{1FC51CFB-370A-F54B-B018-C7DB2B8AFF68}" type="slidenum">
              <a:rPr lang="en-US" smtClean="0"/>
              <a:t>‹#›</a:t>
            </a:fld>
            <a:endParaRPr lang="en-US"/>
          </a:p>
        </p:txBody>
      </p:sp>
    </p:spTree>
    <p:extLst>
      <p:ext uri="{BB962C8B-B14F-4D97-AF65-F5344CB8AC3E}">
        <p14:creationId xmlns:p14="http://schemas.microsoft.com/office/powerpoint/2010/main" val="230830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59204-EC9E-DC4C-96D7-201059A9F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983D9-748E-B14E-A1F4-95537289E1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69877-D068-114F-BC3C-FFE09D727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FE18B-BDDD-4F4F-A754-681567AB1049}" type="datetimeFigureOut">
              <a:rPr lang="en-US" smtClean="0"/>
              <a:t>5/9/2022</a:t>
            </a:fld>
            <a:endParaRPr lang="en-US"/>
          </a:p>
        </p:txBody>
      </p:sp>
      <p:sp>
        <p:nvSpPr>
          <p:cNvPr id="5" name="Footer Placeholder 4">
            <a:extLst>
              <a:ext uri="{FF2B5EF4-FFF2-40B4-BE49-F238E27FC236}">
                <a16:creationId xmlns:a16="http://schemas.microsoft.com/office/drawing/2014/main" id="{4FAF3442-DCD9-6541-8490-22869596FC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661ADA-CF48-534E-99D9-6B29317B5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51CFB-370A-F54B-B018-C7DB2B8AFF68}" type="slidenum">
              <a:rPr lang="en-US" smtClean="0"/>
              <a:t>‹#›</a:t>
            </a:fld>
            <a:endParaRPr lang="en-US"/>
          </a:p>
        </p:txBody>
      </p:sp>
    </p:spTree>
    <p:extLst>
      <p:ext uri="{BB962C8B-B14F-4D97-AF65-F5344CB8AC3E}">
        <p14:creationId xmlns:p14="http://schemas.microsoft.com/office/powerpoint/2010/main" val="340346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g"/><Relationship Id="rId10" Type="http://schemas.openxmlformats.org/officeDocument/2006/relationships/image" Target="../media/image40.jpg"/><Relationship Id="rId4" Type="http://schemas.openxmlformats.org/officeDocument/2006/relationships/image" Target="../media/image34.jp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2.sv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jpg"/><Relationship Id="rId7"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jpg"/><Relationship Id="rId4" Type="http://schemas.openxmlformats.org/officeDocument/2006/relationships/image" Target="../media/image18.jp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28" name="Picture 27">
            <a:extLst>
              <a:ext uri="{FF2B5EF4-FFF2-40B4-BE49-F238E27FC236}">
                <a16:creationId xmlns:a16="http://schemas.microsoft.com/office/drawing/2014/main" id="{DFF44C6C-7CD5-4225-BB56-E92FF20F4129}"/>
              </a:ext>
            </a:extLst>
          </p:cNvPr>
          <p:cNvPicPr>
            <a:picLocks noChangeAspect="1"/>
          </p:cNvPicPr>
          <p:nvPr/>
        </p:nvPicPr>
        <p:blipFill>
          <a:blip r:embed="rId3"/>
          <a:stretch>
            <a:fillRect/>
          </a:stretch>
        </p:blipFill>
        <p:spPr>
          <a:xfrm>
            <a:off x="6444338" y="1189748"/>
            <a:ext cx="1908987" cy="2059392"/>
          </a:xfrm>
          <a:prstGeom prst="rect">
            <a:avLst/>
          </a:prstGeom>
        </p:spPr>
      </p:pic>
      <p:sp>
        <p:nvSpPr>
          <p:cNvPr id="557" name="Google Shape;557;p81"/>
          <p:cNvSpPr txBox="1">
            <a:spLocks noGrp="1"/>
          </p:cNvSpPr>
          <p:nvPr>
            <p:ph type="title"/>
          </p:nvPr>
        </p:nvSpPr>
        <p:spPr>
          <a:xfrm>
            <a:off x="415600" y="103467"/>
            <a:ext cx="11674800" cy="1099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2667" b="1" dirty="0"/>
              <a:t>Title and PIs</a:t>
            </a:r>
            <a:endParaRPr sz="2000" dirty="0"/>
          </a:p>
        </p:txBody>
      </p:sp>
      <p:sp>
        <p:nvSpPr>
          <p:cNvPr id="4" name="Google Shape;558;p81">
            <a:extLst>
              <a:ext uri="{FF2B5EF4-FFF2-40B4-BE49-F238E27FC236}">
                <a16:creationId xmlns:a16="http://schemas.microsoft.com/office/drawing/2014/main" id="{B85B90F0-C965-7043-A17E-341D997AF679}"/>
              </a:ext>
            </a:extLst>
          </p:cNvPr>
          <p:cNvSpPr txBox="1">
            <a:spLocks/>
          </p:cNvSpPr>
          <p:nvPr/>
        </p:nvSpPr>
        <p:spPr>
          <a:xfrm>
            <a:off x="92067" y="969052"/>
            <a:ext cx="6123781" cy="266019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dk1"/>
              </a:buClr>
              <a:buSzPts val="1400"/>
              <a:buNone/>
            </a:pPr>
            <a:r>
              <a:rPr lang="en-US" sz="1333" b="1" dirty="0">
                <a:solidFill>
                  <a:schemeClr val="dk1"/>
                </a:solidFill>
              </a:rPr>
              <a:t>Project Summary: </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investigating the intersection of AI, autonomy, and networked communication, focusing on robots that self-configure to build covert, reliable communication links</a:t>
            </a:r>
            <a:endParaRPr lang="en-US" sz="1330" b="1" dirty="0">
              <a:solidFill>
                <a:schemeClr val="tx1"/>
              </a:solidFill>
              <a:latin typeface="Arial" panose="020B0604020202020204" pitchFamily="34" charset="0"/>
              <a:cs typeface="Arial" panose="020B0604020202020204" pitchFamily="34" charset="0"/>
            </a:endParaRPr>
          </a:p>
          <a:p>
            <a:pPr marL="0" indent="0">
              <a:buClr>
                <a:schemeClr val="dk1"/>
              </a:buClr>
              <a:buSzPts val="1400"/>
              <a:buNone/>
            </a:pPr>
            <a:r>
              <a:rPr lang="en-US" sz="1333" b="1" dirty="0">
                <a:solidFill>
                  <a:schemeClr val="dk1"/>
                </a:solidFill>
              </a:rPr>
              <a:t>Research Goals: </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to investigate self-configuring algorithms and technologies for robotic systems to create a dynamic multi-robot communications system</a:t>
            </a:r>
            <a:endParaRPr lang="en-US" sz="1333" dirty="0">
              <a:solidFill>
                <a:schemeClr val="dk1"/>
              </a:solidFill>
            </a:endParaRPr>
          </a:p>
          <a:p>
            <a:pPr marL="0" marR="0" indent="0">
              <a:lnSpc>
                <a:spcPct val="115000"/>
              </a:lnSpc>
              <a:spcBef>
                <a:spcPts val="0"/>
              </a:spcBef>
              <a:spcAft>
                <a:spcPts val="0"/>
              </a:spcAft>
              <a:buNone/>
            </a:pPr>
            <a:r>
              <a:rPr lang="en-US" sz="1333" b="1" dirty="0">
                <a:solidFill>
                  <a:schemeClr val="dk1"/>
                </a:solidFill>
              </a:rPr>
              <a:t>Anticipated Outcomes: </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constructively </a:t>
            </a:r>
            <a:r>
              <a:rPr lang="en-US" sz="1330" dirty="0">
                <a:solidFill>
                  <a:schemeClr val="tx1"/>
                </a:solidFill>
                <a:latin typeface="Arial" panose="020B0604020202020204" pitchFamily="34" charset="0"/>
                <a:cs typeface="Arial" panose="020B0604020202020204" pitchFamily="34" charset="0"/>
              </a:rPr>
              <a:t>c</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haracterize the minimum required number of agents for generating an arbitrary far-field radiation pattern, develop policy gradient-based accelerated RL algorithms for distributed beamforming</a:t>
            </a:r>
            <a:endParaRPr lang="en-US" sz="1330" dirty="0">
              <a:solidFill>
                <a:schemeClr val="tx1"/>
              </a:solidFill>
              <a:latin typeface="Arial" panose="020B0604020202020204" pitchFamily="34" charset="0"/>
              <a:cs typeface="Arial" panose="020B0604020202020204" pitchFamily="34" charset="0"/>
            </a:endParaRPr>
          </a:p>
          <a:p>
            <a:pPr marL="0" indent="0">
              <a:buClr>
                <a:schemeClr val="dk1"/>
              </a:buClr>
              <a:buSzPts val="1400"/>
              <a:buNone/>
            </a:pPr>
            <a:r>
              <a:rPr lang="en-US" sz="1333" b="1" dirty="0">
                <a:solidFill>
                  <a:schemeClr val="dk1"/>
                </a:solidFill>
              </a:rPr>
              <a:t>Army Capability: </a:t>
            </a:r>
            <a:r>
              <a:rPr lang="en-US" sz="1330" b="1" dirty="0">
                <a:solidFill>
                  <a:schemeClr val="tx1"/>
                </a:solidFill>
                <a:latin typeface="Arial" panose="020B0604020202020204" pitchFamily="34" charset="0"/>
                <a:cs typeface="Arial" panose="020B0604020202020204" pitchFamily="34" charset="0"/>
              </a:rPr>
              <a:t>i</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ncreased command post (CP) maneuverability while maintaining covert operations through sophisticated signature management strategies</a:t>
            </a:r>
            <a:endParaRPr lang="en-US" sz="1330" dirty="0">
              <a:solidFill>
                <a:schemeClr val="tx1"/>
              </a:solidFill>
              <a:latin typeface="Arial" panose="020B0604020202020204" pitchFamily="34" charset="0"/>
              <a:cs typeface="Arial" panose="020B0604020202020204" pitchFamily="34" charset="0"/>
            </a:endParaRPr>
          </a:p>
        </p:txBody>
      </p:sp>
      <p:sp>
        <p:nvSpPr>
          <p:cNvPr id="7" name="Google Shape;558;p81">
            <a:extLst>
              <a:ext uri="{FF2B5EF4-FFF2-40B4-BE49-F238E27FC236}">
                <a16:creationId xmlns:a16="http://schemas.microsoft.com/office/drawing/2014/main" id="{D0349289-6589-FC45-95B1-5EAA81FCC9E2}"/>
              </a:ext>
            </a:extLst>
          </p:cNvPr>
          <p:cNvSpPr txBox="1">
            <a:spLocks/>
          </p:cNvSpPr>
          <p:nvPr/>
        </p:nvSpPr>
        <p:spPr>
          <a:xfrm>
            <a:off x="6458853" y="4031069"/>
            <a:ext cx="5523600" cy="20664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dk1"/>
              </a:buClr>
              <a:buSzPts val="1400"/>
              <a:buNone/>
            </a:pPr>
            <a:r>
              <a:rPr lang="en-US" sz="1333" b="1" dirty="0">
                <a:solidFill>
                  <a:schemeClr val="dk1"/>
                </a:solidFill>
              </a:rPr>
              <a:t>ARL platforms, testbeds or infrastructure:</a:t>
            </a:r>
            <a:endParaRPr lang="en-US" sz="1333" dirty="0">
              <a:solidFill>
                <a:schemeClr val="dk1"/>
              </a:solidFill>
            </a:endParaRPr>
          </a:p>
          <a:p>
            <a:pPr marL="0" indent="0">
              <a:buClr>
                <a:schemeClr val="dk1"/>
              </a:buClr>
              <a:buSzPts val="1400"/>
              <a:buNone/>
            </a:pPr>
            <a:endParaRPr lang="en-US" sz="1333" dirty="0">
              <a:solidFill>
                <a:schemeClr val="dk1"/>
              </a:solidFill>
            </a:endParaRPr>
          </a:p>
          <a:p>
            <a:pPr marL="0" indent="0">
              <a:buClr>
                <a:schemeClr val="dk1"/>
              </a:buClr>
              <a:buSzPts val="1400"/>
              <a:buNone/>
            </a:pPr>
            <a:r>
              <a:rPr lang="en-US" sz="1333" b="1" dirty="0">
                <a:solidFill>
                  <a:schemeClr val="dk1"/>
                </a:solidFill>
              </a:rPr>
              <a:t>Connections with other Projects:</a:t>
            </a:r>
          </a:p>
          <a:p>
            <a:pPr marL="0" indent="0">
              <a:buClr>
                <a:schemeClr val="dk1"/>
              </a:buClr>
              <a:buSzPts val="1400"/>
              <a:buNone/>
            </a:pPr>
            <a:endParaRPr lang="en-US" sz="1333" b="1" dirty="0">
              <a:solidFill>
                <a:schemeClr val="dk1"/>
              </a:solidFill>
            </a:endParaRPr>
          </a:p>
          <a:p>
            <a:pPr marL="0" indent="0">
              <a:buClr>
                <a:schemeClr val="dk1"/>
              </a:buClr>
              <a:buSzPts val="1400"/>
              <a:buNone/>
            </a:pPr>
            <a:r>
              <a:rPr lang="en-US" sz="1333" b="1" dirty="0">
                <a:solidFill>
                  <a:schemeClr val="dk1"/>
                </a:solidFill>
              </a:rPr>
              <a:t>Roadblocks: </a:t>
            </a:r>
            <a:r>
              <a:rPr lang="en-US" sz="1333" dirty="0">
                <a:solidFill>
                  <a:schemeClr val="dk1"/>
                </a:solidFill>
              </a:rPr>
              <a:t>(only needed if there is something that needs to be resolved)</a:t>
            </a:r>
            <a:endParaRPr lang="en-US" sz="1333" b="1" dirty="0">
              <a:solidFill>
                <a:schemeClr val="dk1"/>
              </a:solidFill>
            </a:endParaRPr>
          </a:p>
          <a:p>
            <a:pPr marL="0" indent="0">
              <a:buClr>
                <a:schemeClr val="dk1"/>
              </a:buClr>
              <a:buSzPts val="1400"/>
              <a:buNone/>
            </a:pPr>
            <a:endParaRPr lang="en-US" sz="1333" b="1" dirty="0">
              <a:solidFill>
                <a:schemeClr val="dk1"/>
              </a:solidFill>
            </a:endParaRPr>
          </a:p>
          <a:p>
            <a:pPr marL="0" indent="0">
              <a:buClr>
                <a:schemeClr val="dk1"/>
              </a:buClr>
              <a:buSzPts val="1400"/>
              <a:buNone/>
            </a:pPr>
            <a:r>
              <a:rPr lang="en-US" sz="1333" b="1" dirty="0">
                <a:solidFill>
                  <a:schemeClr val="dk1"/>
                </a:solidFill>
              </a:rPr>
              <a:t>What’s Next:</a:t>
            </a:r>
            <a:endParaRPr lang="en-US" sz="1333" dirty="0"/>
          </a:p>
        </p:txBody>
      </p:sp>
      <p:sp>
        <p:nvSpPr>
          <p:cNvPr id="11" name="Google Shape;558;p81">
            <a:extLst>
              <a:ext uri="{FF2B5EF4-FFF2-40B4-BE49-F238E27FC236}">
                <a16:creationId xmlns:a16="http://schemas.microsoft.com/office/drawing/2014/main" id="{C3BD9FB5-6FDF-614C-BAE6-15DC7C838F54}"/>
              </a:ext>
            </a:extLst>
          </p:cNvPr>
          <p:cNvSpPr txBox="1">
            <a:spLocks/>
          </p:cNvSpPr>
          <p:nvPr/>
        </p:nvSpPr>
        <p:spPr>
          <a:xfrm>
            <a:off x="92067" y="3768365"/>
            <a:ext cx="6123781" cy="266019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dk1"/>
              </a:buClr>
              <a:buSzPts val="1400"/>
              <a:buNone/>
            </a:pPr>
            <a:r>
              <a:rPr lang="en-US" sz="1333" b="1" dirty="0">
                <a:solidFill>
                  <a:schemeClr val="dk1"/>
                </a:solidFill>
              </a:rPr>
              <a:t>Concept: </a:t>
            </a:r>
            <a:r>
              <a:rPr lang="en-US" sz="1333" dirty="0">
                <a:solidFill>
                  <a:schemeClr val="dk1"/>
                </a:solidFill>
              </a:rPr>
              <a:t>develop autonomous multi-robot system to synthesize beams at desired locations using constructive interference while generating nulls for covert communication using destructive interference</a:t>
            </a:r>
            <a:endParaRPr lang="en-US" sz="1333" b="1" dirty="0">
              <a:solidFill>
                <a:schemeClr val="dk1"/>
              </a:solidFill>
            </a:endParaRPr>
          </a:p>
          <a:p>
            <a:pPr marL="0" indent="0">
              <a:buClr>
                <a:schemeClr val="dk1"/>
              </a:buClr>
              <a:buSzPts val="1400"/>
              <a:buNone/>
            </a:pPr>
            <a:r>
              <a:rPr lang="en-US" sz="1333" b="1" dirty="0">
                <a:solidFill>
                  <a:schemeClr val="dk1"/>
                </a:solidFill>
              </a:rPr>
              <a:t>Current milestones: </a:t>
            </a:r>
            <a:r>
              <a:rPr lang="en-US" sz="1330" dirty="0">
                <a:solidFill>
                  <a:schemeClr val="tx1"/>
                </a:solidFill>
                <a:latin typeface="Arial" panose="020B0604020202020204" pitchFamily="34" charset="0"/>
                <a:cs typeface="Arial" panose="020B0604020202020204" pitchFamily="34" charset="0"/>
              </a:rPr>
              <a:t>c</a:t>
            </a:r>
            <a:r>
              <a:rPr lang="en-US" sz="133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haracterize constructively the minimum number of agents required for generating an arbitrary far-field radiation pattern, and develop novel policy gradient-based accelerated RL algorithms to solve the problem of distributed beamforming</a:t>
            </a:r>
            <a:endParaRPr lang="en-US" sz="1333" dirty="0">
              <a:solidFill>
                <a:schemeClr val="dk1"/>
              </a:solidFill>
            </a:endParaRPr>
          </a:p>
          <a:p>
            <a:pPr marL="0" indent="0">
              <a:buClr>
                <a:schemeClr val="dk1"/>
              </a:buClr>
              <a:buSzPts val="1400"/>
              <a:buNone/>
            </a:pPr>
            <a:r>
              <a:rPr lang="en-US" sz="1333" b="1" dirty="0">
                <a:solidFill>
                  <a:schemeClr val="dk1"/>
                </a:solidFill>
              </a:rPr>
              <a:t>Data: </a:t>
            </a:r>
            <a:r>
              <a:rPr lang="en-US" sz="1333" dirty="0">
                <a:solidFill>
                  <a:schemeClr val="dk1"/>
                </a:solidFill>
              </a:rPr>
              <a:t>(can be from DVPG or other sources)</a:t>
            </a:r>
            <a:endParaRPr lang="en-US" sz="1333" b="1" dirty="0">
              <a:solidFill>
                <a:schemeClr val="dk1"/>
              </a:solidFill>
            </a:endParaRPr>
          </a:p>
          <a:p>
            <a:pPr marL="0" indent="0">
              <a:buClr>
                <a:schemeClr val="dk1"/>
              </a:buClr>
              <a:buSzPts val="1400"/>
              <a:buNone/>
            </a:pPr>
            <a:endParaRPr lang="en-US" sz="1333" dirty="0">
              <a:solidFill>
                <a:schemeClr val="dk1"/>
              </a:solidFill>
            </a:endParaRPr>
          </a:p>
          <a:p>
            <a:pPr marL="0" indent="0">
              <a:buClr>
                <a:schemeClr val="dk1"/>
              </a:buClr>
              <a:buSzPts val="1400"/>
              <a:buNone/>
            </a:pPr>
            <a:r>
              <a:rPr lang="en-US" sz="1333" b="1" dirty="0">
                <a:solidFill>
                  <a:schemeClr val="dk1"/>
                </a:solidFill>
              </a:rPr>
              <a:t>Scenarios and Experiments: </a:t>
            </a:r>
            <a:r>
              <a:rPr lang="en-US" sz="1333" dirty="0">
                <a:solidFill>
                  <a:schemeClr val="dk1"/>
                </a:solidFill>
              </a:rPr>
              <a:t>optimization-based beampattern matching with improved speed in presence of uncertain narrowband fading</a:t>
            </a:r>
            <a:endParaRPr lang="en-US" sz="1333" b="1" dirty="0">
              <a:solidFill>
                <a:schemeClr val="dk1"/>
              </a:solidFill>
            </a:endParaRPr>
          </a:p>
          <a:p>
            <a:pPr marL="0" indent="0">
              <a:buClr>
                <a:schemeClr val="dk1"/>
              </a:buClr>
              <a:buSzPts val="1400"/>
              <a:buNone/>
            </a:pPr>
            <a:endParaRPr lang="en-US" sz="1333" b="1" dirty="0">
              <a:solidFill>
                <a:schemeClr val="dk1"/>
              </a:solidFill>
            </a:endParaRPr>
          </a:p>
          <a:p>
            <a:pPr marL="0" indent="0">
              <a:buClr>
                <a:schemeClr val="dk1"/>
              </a:buClr>
              <a:buSzPts val="1400"/>
              <a:buNone/>
            </a:pPr>
            <a:endParaRPr lang="en-US" sz="1333" b="1" dirty="0">
              <a:solidFill>
                <a:schemeClr val="dk1"/>
              </a:solidFill>
            </a:endParaRPr>
          </a:p>
        </p:txBody>
      </p:sp>
      <p:sp>
        <p:nvSpPr>
          <p:cNvPr id="9" name="Rectangle 8">
            <a:extLst>
              <a:ext uri="{FF2B5EF4-FFF2-40B4-BE49-F238E27FC236}">
                <a16:creationId xmlns:a16="http://schemas.microsoft.com/office/drawing/2014/main" id="{A4FD71B6-C711-554F-9AC6-845AC0DEA62C}"/>
              </a:ext>
            </a:extLst>
          </p:cNvPr>
          <p:cNvSpPr/>
          <p:nvPr/>
        </p:nvSpPr>
        <p:spPr>
          <a:xfrm>
            <a:off x="156800" y="1037410"/>
            <a:ext cx="5939200" cy="2662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60824E38-9C74-F34A-BF39-A8E0718A66C5}"/>
              </a:ext>
            </a:extLst>
          </p:cNvPr>
          <p:cNvSpPr/>
          <p:nvPr/>
        </p:nvSpPr>
        <p:spPr>
          <a:xfrm>
            <a:off x="156800" y="3827434"/>
            <a:ext cx="5939200" cy="2662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5D7588EB-7394-2740-9ED1-C5578884C273}"/>
              </a:ext>
            </a:extLst>
          </p:cNvPr>
          <p:cNvSpPr/>
          <p:nvPr/>
        </p:nvSpPr>
        <p:spPr>
          <a:xfrm>
            <a:off x="6449126" y="1043044"/>
            <a:ext cx="5610547" cy="2662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39BE580E-2314-634B-BC76-7D96C8A02202}"/>
              </a:ext>
            </a:extLst>
          </p:cNvPr>
          <p:cNvSpPr/>
          <p:nvPr/>
        </p:nvSpPr>
        <p:spPr>
          <a:xfrm>
            <a:off x="6415380" y="3827434"/>
            <a:ext cx="5610547" cy="2662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40BD4818-BE9C-49CB-BE86-58398F9064D4}"/>
              </a:ext>
            </a:extLst>
          </p:cNvPr>
          <p:cNvSpPr/>
          <p:nvPr/>
        </p:nvSpPr>
        <p:spPr>
          <a:xfrm>
            <a:off x="6473367" y="3348004"/>
            <a:ext cx="1254044" cy="31087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Phase Controller</a:t>
            </a:r>
          </a:p>
        </p:txBody>
      </p:sp>
      <p:sp>
        <p:nvSpPr>
          <p:cNvPr id="30" name="TextBox 29">
            <a:extLst>
              <a:ext uri="{FF2B5EF4-FFF2-40B4-BE49-F238E27FC236}">
                <a16:creationId xmlns:a16="http://schemas.microsoft.com/office/drawing/2014/main" id="{4B3FE612-98D8-47F9-A2F2-F3DBF7DE3ACE}"/>
              </a:ext>
            </a:extLst>
          </p:cNvPr>
          <p:cNvSpPr txBox="1"/>
          <p:nvPr/>
        </p:nvSpPr>
        <p:spPr>
          <a:xfrm>
            <a:off x="6415380" y="1109416"/>
            <a:ext cx="952505" cy="430887"/>
          </a:xfrm>
          <a:prstGeom prst="rect">
            <a:avLst/>
          </a:prstGeom>
          <a:noFill/>
        </p:spPr>
        <p:txBody>
          <a:bodyPr wrap="none" rtlCol="0">
            <a:spAutoFit/>
          </a:bodyPr>
          <a:lstStyle/>
          <a:p>
            <a:r>
              <a:rPr lang="en-US" sz="1050" dirty="0"/>
              <a:t>Coherent</a:t>
            </a:r>
          </a:p>
          <a:p>
            <a:r>
              <a:rPr lang="en-US" sz="1050" dirty="0"/>
              <a:t>Phase Front</a:t>
            </a:r>
          </a:p>
        </p:txBody>
      </p:sp>
      <p:cxnSp>
        <p:nvCxnSpPr>
          <p:cNvPr id="31" name="Straight Arrow Connector 30">
            <a:extLst>
              <a:ext uri="{FF2B5EF4-FFF2-40B4-BE49-F238E27FC236}">
                <a16:creationId xmlns:a16="http://schemas.microsoft.com/office/drawing/2014/main" id="{74E8F3DF-DD65-474F-9BE7-C4BB3F84A5F0}"/>
              </a:ext>
            </a:extLst>
          </p:cNvPr>
          <p:cNvCxnSpPr>
            <a:cxnSpLocks/>
          </p:cNvCxnSpPr>
          <p:nvPr/>
        </p:nvCxnSpPr>
        <p:spPr>
          <a:xfrm>
            <a:off x="7181261" y="1343820"/>
            <a:ext cx="312341" cy="14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4E3010A-5E3B-4A45-A030-D59F7031F779}"/>
              </a:ext>
            </a:extLst>
          </p:cNvPr>
          <p:cNvSpPr txBox="1"/>
          <p:nvPr/>
        </p:nvSpPr>
        <p:spPr>
          <a:xfrm>
            <a:off x="6803843" y="3128866"/>
            <a:ext cx="1885599" cy="246221"/>
          </a:xfrm>
          <a:prstGeom prst="rect">
            <a:avLst/>
          </a:prstGeom>
          <a:noFill/>
        </p:spPr>
        <p:txBody>
          <a:bodyPr wrap="square" rtlCol="0">
            <a:spAutoFit/>
          </a:bodyPr>
          <a:lstStyle/>
          <a:p>
            <a:r>
              <a:rPr lang="en-US" sz="1000" dirty="0">
                <a:latin typeface="Arial Black" panose="020B0A04020102020204" pitchFamily="34" charset="0"/>
              </a:rPr>
              <a:t>N-element Phased Array</a:t>
            </a:r>
          </a:p>
        </p:txBody>
      </p:sp>
      <p:pic>
        <p:nvPicPr>
          <p:cNvPr id="33" name="Picture 32">
            <a:extLst>
              <a:ext uri="{FF2B5EF4-FFF2-40B4-BE49-F238E27FC236}">
                <a16:creationId xmlns:a16="http://schemas.microsoft.com/office/drawing/2014/main" id="{85EF7F38-17F4-478D-A4FB-C356E2A363DD}"/>
              </a:ext>
            </a:extLst>
          </p:cNvPr>
          <p:cNvPicPr>
            <a:picLocks noChangeAspect="1"/>
          </p:cNvPicPr>
          <p:nvPr/>
        </p:nvPicPr>
        <p:blipFill>
          <a:blip r:embed="rId4"/>
          <a:stretch>
            <a:fillRect/>
          </a:stretch>
        </p:blipFill>
        <p:spPr>
          <a:xfrm>
            <a:off x="10713891" y="1806374"/>
            <a:ext cx="666159" cy="467123"/>
          </a:xfrm>
          <a:prstGeom prst="rect">
            <a:avLst/>
          </a:prstGeom>
        </p:spPr>
      </p:pic>
      <p:pic>
        <p:nvPicPr>
          <p:cNvPr id="34" name="Picture 33">
            <a:extLst>
              <a:ext uri="{FF2B5EF4-FFF2-40B4-BE49-F238E27FC236}">
                <a16:creationId xmlns:a16="http://schemas.microsoft.com/office/drawing/2014/main" id="{904495DC-C645-41C6-8557-6D29584E6DE2}"/>
              </a:ext>
            </a:extLst>
          </p:cNvPr>
          <p:cNvPicPr>
            <a:picLocks noChangeAspect="1"/>
          </p:cNvPicPr>
          <p:nvPr/>
        </p:nvPicPr>
        <p:blipFill>
          <a:blip r:embed="rId4"/>
          <a:stretch>
            <a:fillRect/>
          </a:stretch>
        </p:blipFill>
        <p:spPr>
          <a:xfrm>
            <a:off x="9844694" y="2021333"/>
            <a:ext cx="844480" cy="592165"/>
          </a:xfrm>
          <a:prstGeom prst="rect">
            <a:avLst/>
          </a:prstGeom>
        </p:spPr>
      </p:pic>
      <p:pic>
        <p:nvPicPr>
          <p:cNvPr id="35" name="Picture 34">
            <a:extLst>
              <a:ext uri="{FF2B5EF4-FFF2-40B4-BE49-F238E27FC236}">
                <a16:creationId xmlns:a16="http://schemas.microsoft.com/office/drawing/2014/main" id="{6893220B-4D59-4CF6-B13C-ABFCBDFB9980}"/>
              </a:ext>
            </a:extLst>
          </p:cNvPr>
          <p:cNvPicPr>
            <a:picLocks noChangeAspect="1"/>
          </p:cNvPicPr>
          <p:nvPr/>
        </p:nvPicPr>
        <p:blipFill>
          <a:blip r:embed="rId4"/>
          <a:stretch>
            <a:fillRect/>
          </a:stretch>
        </p:blipFill>
        <p:spPr>
          <a:xfrm>
            <a:off x="10603183" y="2318909"/>
            <a:ext cx="912610" cy="639939"/>
          </a:xfrm>
          <a:prstGeom prst="rect">
            <a:avLst/>
          </a:prstGeom>
        </p:spPr>
      </p:pic>
      <p:sp>
        <p:nvSpPr>
          <p:cNvPr id="36" name="Arc 35">
            <a:extLst>
              <a:ext uri="{FF2B5EF4-FFF2-40B4-BE49-F238E27FC236}">
                <a16:creationId xmlns:a16="http://schemas.microsoft.com/office/drawing/2014/main" id="{75B2C59C-2E88-4171-96F4-4ED3A5BE9AD2}"/>
              </a:ext>
            </a:extLst>
          </p:cNvPr>
          <p:cNvSpPr/>
          <p:nvPr/>
        </p:nvSpPr>
        <p:spPr>
          <a:xfrm rot="3283156">
            <a:off x="10728019" y="1539861"/>
            <a:ext cx="1147132" cy="856739"/>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5AE2D456-E8F1-4D9D-8B0C-93AB7B314E07}"/>
              </a:ext>
            </a:extLst>
          </p:cNvPr>
          <p:cNvSpPr/>
          <p:nvPr/>
        </p:nvSpPr>
        <p:spPr>
          <a:xfrm rot="3283156">
            <a:off x="10949702" y="1574068"/>
            <a:ext cx="1147132" cy="856739"/>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ED036771-B6CD-4314-B9CF-75B0D633A79F}"/>
              </a:ext>
            </a:extLst>
          </p:cNvPr>
          <p:cNvSpPr/>
          <p:nvPr/>
        </p:nvSpPr>
        <p:spPr>
          <a:xfrm rot="3283156">
            <a:off x="10939187" y="2123282"/>
            <a:ext cx="1147132" cy="856739"/>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a:extLst>
              <a:ext uri="{FF2B5EF4-FFF2-40B4-BE49-F238E27FC236}">
                <a16:creationId xmlns:a16="http://schemas.microsoft.com/office/drawing/2014/main" id="{9EC7D044-C901-4033-AE8A-06B8DB5E0564}"/>
              </a:ext>
            </a:extLst>
          </p:cNvPr>
          <p:cNvSpPr/>
          <p:nvPr/>
        </p:nvSpPr>
        <p:spPr>
          <a:xfrm rot="3283156">
            <a:off x="10727710" y="2095493"/>
            <a:ext cx="1147132" cy="856739"/>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135A05E-D5C0-4CFE-B255-7E6C30CD29D7}"/>
              </a:ext>
            </a:extLst>
          </p:cNvPr>
          <p:cNvSpPr/>
          <p:nvPr/>
        </p:nvSpPr>
        <p:spPr>
          <a:xfrm>
            <a:off x="8425808" y="1423520"/>
            <a:ext cx="1394169" cy="2059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Distributed</a:t>
            </a:r>
          </a:p>
          <a:p>
            <a:pPr algn="ctr"/>
            <a:r>
              <a:rPr lang="en-US" dirty="0"/>
              <a:t>Across</a:t>
            </a:r>
          </a:p>
          <a:p>
            <a:pPr algn="ctr"/>
            <a:r>
              <a:rPr lang="en-US" dirty="0"/>
              <a:t>Robots</a:t>
            </a:r>
          </a:p>
        </p:txBody>
      </p:sp>
      <p:cxnSp>
        <p:nvCxnSpPr>
          <p:cNvPr id="41" name="Straight Arrow Connector 40">
            <a:extLst>
              <a:ext uri="{FF2B5EF4-FFF2-40B4-BE49-F238E27FC236}">
                <a16:creationId xmlns:a16="http://schemas.microsoft.com/office/drawing/2014/main" id="{F514AE4E-9D47-4EF5-855C-6D2B34705F99}"/>
              </a:ext>
            </a:extLst>
          </p:cNvPr>
          <p:cNvCxnSpPr>
            <a:cxnSpLocks/>
          </p:cNvCxnSpPr>
          <p:nvPr/>
        </p:nvCxnSpPr>
        <p:spPr>
          <a:xfrm flipV="1">
            <a:off x="6659030" y="3128866"/>
            <a:ext cx="0" cy="21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740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0D561-7782-487A-A0BA-5D44AB816D8B}"/>
              </a:ext>
            </a:extLst>
          </p:cNvPr>
          <p:cNvPicPr>
            <a:picLocks noChangeAspect="1"/>
          </p:cNvPicPr>
          <p:nvPr/>
        </p:nvPicPr>
        <p:blipFill rotWithShape="1">
          <a:blip r:embed="rId4"/>
          <a:srcRect t="3350" r="6781"/>
          <a:stretch/>
        </p:blipFill>
        <p:spPr>
          <a:xfrm>
            <a:off x="7679857" y="2025979"/>
            <a:ext cx="4410542" cy="2179319"/>
          </a:xfrm>
          <a:prstGeom prst="rect">
            <a:avLst/>
          </a:prstGeom>
        </p:spPr>
      </p:pic>
      <p:pic>
        <p:nvPicPr>
          <p:cNvPr id="7" name="Picture 6">
            <a:extLst>
              <a:ext uri="{FF2B5EF4-FFF2-40B4-BE49-F238E27FC236}">
                <a16:creationId xmlns:a16="http://schemas.microsoft.com/office/drawing/2014/main" id="{4225DB39-AFFF-49F9-BCF4-0188D41D6AD4}"/>
              </a:ext>
            </a:extLst>
          </p:cNvPr>
          <p:cNvPicPr>
            <a:picLocks noChangeAspect="1"/>
          </p:cNvPicPr>
          <p:nvPr/>
        </p:nvPicPr>
        <p:blipFill rotWithShape="1">
          <a:blip r:embed="rId5"/>
          <a:srcRect l="20850" t="4686" r="28746"/>
          <a:stretch/>
        </p:blipFill>
        <p:spPr>
          <a:xfrm>
            <a:off x="8763221" y="4458110"/>
            <a:ext cx="2533475" cy="2395429"/>
          </a:xfrm>
          <a:prstGeom prst="rect">
            <a:avLst/>
          </a:prstGeom>
        </p:spPr>
      </p:pic>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Empirical Results: LA Urban Environment</a:t>
            </a:r>
            <a:endParaRPr lang="en-US" sz="2000"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426E77E-F973-473E-A6C8-C3EDA94609AA}"/>
                  </a:ext>
                </a:extLst>
              </p:cNvPr>
              <p:cNvSpPr txBox="1"/>
              <p:nvPr/>
            </p:nvSpPr>
            <p:spPr>
              <a:xfrm>
                <a:off x="521732" y="584581"/>
                <a:ext cx="5795946" cy="1384995"/>
              </a:xfrm>
              <a:prstGeom prst="rect">
                <a:avLst/>
              </a:prstGeom>
              <a:noFill/>
            </p:spPr>
            <p:txBody>
              <a:bodyPr wrap="none" lIns="0" tIns="0" rIns="0" bIns="0" rtlCol="0">
                <a:spAutoFit/>
              </a:bodyPr>
              <a:lstStyle/>
              <a:p>
                <a:r>
                  <a:rPr lang="en-US" b="0" dirty="0"/>
                  <a:t># beamforming agents: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m:t>
                    </m:r>
                  </m:oMath>
                </a14:m>
                <a:endParaRPr lang="en-US" dirty="0"/>
              </a:p>
              <a:p>
                <a:r>
                  <a:rPr lang="en-US" dirty="0"/>
                  <a:t># receivers: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=3</m:t>
                    </m:r>
                  </m:oMath>
                </a14:m>
                <a:endParaRPr lang="en-US" dirty="0"/>
              </a:p>
              <a:p>
                <a:r>
                  <a:rPr lang="en-US" dirty="0"/>
                  <a:t>synchronized carrier frequency :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=40 </m:t>
                    </m:r>
                    <m:r>
                      <a:rPr lang="en-US" b="0" i="1" smtClean="0">
                        <a:latin typeface="Cambria Math" panose="02040503050406030204" pitchFamily="18" charset="0"/>
                      </a:rPr>
                      <m:t>𝑀𝐻𝑧</m:t>
                    </m:r>
                  </m:oMath>
                </a14:m>
                <a:endParaRPr lang="en-US" dirty="0"/>
              </a:p>
              <a:p>
                <a:r>
                  <a:rPr lang="en-US" dirty="0"/>
                  <a:t>channel data simulated using … </a:t>
                </a:r>
              </a:p>
              <a:p>
                <a:r>
                  <a:rPr lang="en-US" dirty="0"/>
                  <a:t>channel data only used for testing the performance of IPG-DB</a:t>
                </a:r>
              </a:p>
            </p:txBody>
          </p:sp>
        </mc:Choice>
        <mc:Fallback>
          <p:sp>
            <p:nvSpPr>
              <p:cNvPr id="16" name="TextBox 15">
                <a:extLst>
                  <a:ext uri="{FF2B5EF4-FFF2-40B4-BE49-F238E27FC236}">
                    <a16:creationId xmlns:a16="http://schemas.microsoft.com/office/drawing/2014/main" id="{3426E77E-F973-473E-A6C8-C3EDA94609AA}"/>
                  </a:ext>
                </a:extLst>
              </p:cNvPr>
              <p:cNvSpPr txBox="1">
                <a:spLocks noRot="1" noChangeAspect="1" noMove="1" noResize="1" noEditPoints="1" noAdjustHandles="1" noChangeArrowheads="1" noChangeShapeType="1" noTextEdit="1"/>
              </p:cNvSpPr>
              <p:nvPr/>
            </p:nvSpPr>
            <p:spPr>
              <a:xfrm>
                <a:off x="521732" y="584581"/>
                <a:ext cx="5795946" cy="1384995"/>
              </a:xfrm>
              <a:prstGeom prst="rect">
                <a:avLst/>
              </a:prstGeom>
              <a:blipFill>
                <a:blip r:embed="rId6"/>
                <a:stretch>
                  <a:fillRect l="-2526" t="-5727" r="-1368" b="-92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5CA9481-8DD0-4A61-880F-5A53B3578EB4}"/>
                  </a:ext>
                </a:extLst>
              </p:cNvPr>
              <p:cNvSpPr txBox="1"/>
              <p:nvPr/>
            </p:nvSpPr>
            <p:spPr>
              <a:xfrm>
                <a:off x="4778754" y="3381451"/>
                <a:ext cx="2625754" cy="15567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𝜖</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𝑚𝑎𝑥</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≤3000</m:t>
                            </m:r>
                          </m:e>
                          <m:e>
                            <m:r>
                              <a:rPr lang="en-US" b="0" i="1" smtClean="0">
                                <a:latin typeface="Cambria Math" panose="02040503050406030204" pitchFamily="18" charset="0"/>
                                <a:ea typeface="Cambria Math" panose="02040503050406030204" pitchFamily="18" charset="0"/>
                              </a:rPr>
                              <m:t>0.1, 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&gt;3000</m:t>
                            </m:r>
                          </m:e>
                        </m:eqArr>
                      </m:e>
                    </m:d>
                  </m:oMath>
                </a14:m>
                <a:r>
                  <a:rPr lang="en-US" dirty="0"/>
                  <a:t> </a:t>
                </a: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p:sp>
            <p:nvSpPr>
              <p:cNvPr id="11" name="TextBox 10">
                <a:extLst>
                  <a:ext uri="{FF2B5EF4-FFF2-40B4-BE49-F238E27FC236}">
                    <a16:creationId xmlns:a16="http://schemas.microsoft.com/office/drawing/2014/main" id="{85CA9481-8DD0-4A61-880F-5A53B3578EB4}"/>
                  </a:ext>
                </a:extLst>
              </p:cNvPr>
              <p:cNvSpPr txBox="1">
                <a:spLocks noRot="1" noChangeAspect="1" noMove="1" noResize="1" noEditPoints="1" noAdjustHandles="1" noChangeArrowheads="1" noChangeShapeType="1" noTextEdit="1"/>
              </p:cNvSpPr>
              <p:nvPr/>
            </p:nvSpPr>
            <p:spPr>
              <a:xfrm>
                <a:off x="4778754" y="3381451"/>
                <a:ext cx="2625754" cy="15567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544AB52-E851-4946-AC43-A58EC21AFDDC}"/>
                  </a:ext>
                </a:extLst>
              </p:cNvPr>
              <p:cNvSpPr txBox="1"/>
              <p:nvPr/>
            </p:nvSpPr>
            <p:spPr>
              <a:xfrm>
                <a:off x="5570290" y="2293859"/>
                <a:ext cx="2231471" cy="6486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𝑠</m:t>
                          </m:r>
                        </m:den>
                      </m:f>
                      <m:nary>
                        <m:naryPr>
                          <m:chr m:val="∑"/>
                          <m:limLoc m:val="subSup"/>
                          <m:ctrlPr>
                            <a:rPr lang="en-US"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𝑠</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𝐴𝐹</m:t>
                                          </m:r>
                                        </m:e>
                                        <m:sub>
                                          <m:r>
                                            <a:rPr lang="en-US" i="1">
                                              <a:latin typeface="Cambria Math" panose="02040503050406030204" pitchFamily="18" charset="0"/>
                                            </a:rPr>
                                            <m:t>𝑖</m:t>
                                          </m:r>
                                        </m:sub>
                                      </m:sSub>
                                    </m:e>
                                  </m:d>
                                </m:e>
                              </m:d>
                            </m:e>
                            <m:sup>
                              <m:r>
                                <a:rPr lang="en-US" i="1">
                                  <a:latin typeface="Cambria Math" panose="02040503050406030204" pitchFamily="18" charset="0"/>
                                </a:rPr>
                                <m:t>2</m:t>
                              </m:r>
                            </m:sup>
                          </m:sSup>
                        </m:e>
                      </m:nary>
                    </m:oMath>
                  </m:oMathPara>
                </a14:m>
                <a:endParaRPr lang="en-US" dirty="0"/>
              </a:p>
            </p:txBody>
          </p:sp>
        </mc:Choice>
        <mc:Fallback>
          <p:sp>
            <p:nvSpPr>
              <p:cNvPr id="17" name="TextBox 16">
                <a:extLst>
                  <a:ext uri="{FF2B5EF4-FFF2-40B4-BE49-F238E27FC236}">
                    <a16:creationId xmlns:a16="http://schemas.microsoft.com/office/drawing/2014/main" id="{1544AB52-E851-4946-AC43-A58EC21AFDDC}"/>
                  </a:ext>
                </a:extLst>
              </p:cNvPr>
              <p:cNvSpPr txBox="1">
                <a:spLocks noRot="1" noChangeAspect="1" noMove="1" noResize="1" noEditPoints="1" noAdjustHandles="1" noChangeArrowheads="1" noChangeShapeType="1" noTextEdit="1"/>
              </p:cNvSpPr>
              <p:nvPr/>
            </p:nvSpPr>
            <p:spPr>
              <a:xfrm>
                <a:off x="5570290" y="2293859"/>
                <a:ext cx="2231471" cy="648639"/>
              </a:xfrm>
              <a:prstGeom prst="rect">
                <a:avLst/>
              </a:prstGeom>
              <a:blipFill>
                <a:blip r:embed="rId8"/>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E20EDF8-7487-41F0-8459-602231ABDA41}"/>
              </a:ext>
            </a:extLst>
          </p:cNvPr>
          <p:cNvCxnSpPr>
            <a:cxnSpLocks/>
          </p:cNvCxnSpPr>
          <p:nvPr/>
        </p:nvCxnSpPr>
        <p:spPr>
          <a:xfrm flipH="1" flipV="1">
            <a:off x="7276457" y="2844305"/>
            <a:ext cx="422651" cy="119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7B2CF5-BE31-432F-BA5D-7E04A49754FA}"/>
                  </a:ext>
                </a:extLst>
              </p:cNvPr>
              <p:cNvSpPr txBox="1"/>
              <p:nvPr/>
            </p:nvSpPr>
            <p:spPr>
              <a:xfrm>
                <a:off x="9267298" y="1011659"/>
                <a:ext cx="2785186" cy="428835"/>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en>
                    </m:f>
                  </m:oMath>
                </a14:m>
                <a:r>
                  <a:rPr lang="en-US" dirty="0"/>
                  <a:t> (nonuniform weights)</a:t>
                </a:r>
              </a:p>
            </p:txBody>
          </p:sp>
        </mc:Choice>
        <mc:Fallback>
          <p:sp>
            <p:nvSpPr>
              <p:cNvPr id="19" name="TextBox 18">
                <a:extLst>
                  <a:ext uri="{FF2B5EF4-FFF2-40B4-BE49-F238E27FC236}">
                    <a16:creationId xmlns:a16="http://schemas.microsoft.com/office/drawing/2014/main" id="{F47B2CF5-BE31-432F-BA5D-7E04A49754FA}"/>
                  </a:ext>
                </a:extLst>
              </p:cNvPr>
              <p:cNvSpPr txBox="1">
                <a:spLocks noRot="1" noChangeAspect="1" noMove="1" noResize="1" noEditPoints="1" noAdjustHandles="1" noChangeArrowheads="1" noChangeShapeType="1" noTextEdit="1"/>
              </p:cNvSpPr>
              <p:nvPr/>
            </p:nvSpPr>
            <p:spPr>
              <a:xfrm>
                <a:off x="9267298" y="1011659"/>
                <a:ext cx="2785186" cy="428835"/>
              </a:xfrm>
              <a:prstGeom prst="rect">
                <a:avLst/>
              </a:prstGeom>
              <a:blipFill>
                <a:blip r:embed="rId9"/>
                <a:stretch>
                  <a:fillRect l="-2188" t="-4286" r="-4814" b="-1857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88617BD7-85BC-4343-BB35-232C50D78712}"/>
              </a:ext>
            </a:extLst>
          </p:cNvPr>
          <p:cNvSpPr txBox="1"/>
          <p:nvPr/>
        </p:nvSpPr>
        <p:spPr>
          <a:xfrm>
            <a:off x="9600073" y="4099712"/>
            <a:ext cx="859770" cy="369332"/>
          </a:xfrm>
          <a:prstGeom prst="rect">
            <a:avLst/>
          </a:prstGeom>
          <a:noFill/>
        </p:spPr>
        <p:txBody>
          <a:bodyPr wrap="square" rtlCol="0">
            <a:spAutoFit/>
          </a:bodyPr>
          <a:lstStyle/>
          <a:p>
            <a:pPr algn="ctr"/>
            <a:r>
              <a:rPr lang="en-US" dirty="0"/>
              <a:t>IPG-DB</a:t>
            </a:r>
          </a:p>
        </p:txBody>
      </p:sp>
      <p:pic>
        <p:nvPicPr>
          <p:cNvPr id="12" name="Picture 11">
            <a:extLst>
              <a:ext uri="{FF2B5EF4-FFF2-40B4-BE49-F238E27FC236}">
                <a16:creationId xmlns:a16="http://schemas.microsoft.com/office/drawing/2014/main" id="{29F0712F-CF72-4F26-9084-6806A569D571}"/>
              </a:ext>
            </a:extLst>
          </p:cNvPr>
          <p:cNvPicPr>
            <a:picLocks noChangeAspect="1"/>
          </p:cNvPicPr>
          <p:nvPr/>
        </p:nvPicPr>
        <p:blipFill rotWithShape="1">
          <a:blip r:embed="rId10"/>
          <a:srcRect l="5269" t="3467" r="5159"/>
          <a:stretch/>
        </p:blipFill>
        <p:spPr>
          <a:xfrm>
            <a:off x="521732" y="2293859"/>
            <a:ext cx="4235103" cy="2175185"/>
          </a:xfrm>
          <a:prstGeom prst="rect">
            <a:avLst/>
          </a:prstGeom>
        </p:spPr>
      </p:pic>
      <p:pic>
        <p:nvPicPr>
          <p:cNvPr id="13" name="Phase_front">
            <a:hlinkClick r:id="" action="ppaction://media"/>
            <a:extLst>
              <a:ext uri="{FF2B5EF4-FFF2-40B4-BE49-F238E27FC236}">
                <a16:creationId xmlns:a16="http://schemas.microsoft.com/office/drawing/2014/main" id="{45A8FD3B-CC3D-4B12-87F8-13DEAF27366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21732" y="4665801"/>
            <a:ext cx="2251363" cy="1980045"/>
          </a:xfrm>
          <a:prstGeom prst="rect">
            <a:avLst/>
          </a:prstGeom>
        </p:spPr>
      </p:pic>
      <p:sp>
        <p:nvSpPr>
          <p:cNvPr id="23" name="TextBox 22">
            <a:extLst>
              <a:ext uri="{FF2B5EF4-FFF2-40B4-BE49-F238E27FC236}">
                <a16:creationId xmlns:a16="http://schemas.microsoft.com/office/drawing/2014/main" id="{E36CAF6C-F463-4112-9418-4F2C21934DAD}"/>
              </a:ext>
            </a:extLst>
          </p:cNvPr>
          <p:cNvSpPr txBox="1"/>
          <p:nvPr/>
        </p:nvSpPr>
        <p:spPr>
          <a:xfrm>
            <a:off x="2777864" y="5455411"/>
            <a:ext cx="3220264" cy="1107996"/>
          </a:xfrm>
          <a:prstGeom prst="rect">
            <a:avLst/>
          </a:prstGeom>
          <a:noFill/>
        </p:spPr>
        <p:txBody>
          <a:bodyPr wrap="square" lIns="0" tIns="0" rIns="0" bIns="0" rtlCol="0">
            <a:spAutoFit/>
          </a:bodyPr>
          <a:lstStyle/>
          <a:p>
            <a:pPr algn="ctr"/>
            <a:r>
              <a:rPr lang="en-US" dirty="0"/>
              <a:t>phase front data generated from one of the five Tx in the scene, that is used for testing the performance of IPG-DB</a:t>
            </a:r>
          </a:p>
        </p:txBody>
      </p:sp>
    </p:spTree>
    <p:extLst>
      <p:ext uri="{BB962C8B-B14F-4D97-AF65-F5344CB8AC3E}">
        <p14:creationId xmlns:p14="http://schemas.microsoft.com/office/powerpoint/2010/main" val="36872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3" presetClass="mediacall" presetSubtype="0" fill="hold" nodeType="clickEffect">
                                  <p:stCondLst>
                                    <p:cond delay="0"/>
                                  </p:stCondLst>
                                  <p:childTnLst>
                                    <p:cmd type="call" cmd="stop">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Summary</a:t>
            </a:r>
            <a:endParaRPr lang="en-US" sz="2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A15B46-782B-4E3E-BB3E-E765922B98B3}"/>
                  </a:ext>
                </a:extLst>
              </p:cNvPr>
              <p:cNvSpPr txBox="1"/>
              <p:nvPr/>
            </p:nvSpPr>
            <p:spPr>
              <a:xfrm>
                <a:off x="753956" y="2413337"/>
                <a:ext cx="11438044" cy="2308324"/>
              </a:xfrm>
              <a:prstGeom prst="rect">
                <a:avLst/>
              </a:prstGeom>
              <a:noFill/>
            </p:spPr>
            <p:txBody>
              <a:bodyPr wrap="square" rtlCol="0">
                <a:spAutoFit/>
              </a:bodyPr>
              <a:lstStyle/>
              <a:p>
                <a:pPr marL="800100" lvl="1" indent="-342900">
                  <a:buFont typeface="Arial" panose="020B0604020202020204" pitchFamily="34" charset="0"/>
                  <a:buChar char="•"/>
                </a:pPr>
                <a:r>
                  <a:rPr lang="en-US" dirty="0"/>
                  <a:t>multi-agent beamforming problem</a:t>
                </a:r>
              </a:p>
              <a:p>
                <a:pPr marL="800100" lvl="1" indent="-342900">
                  <a:buFont typeface="Arial" panose="020B0604020202020204" pitchFamily="34" charset="0"/>
                  <a:buChar char="•"/>
                </a:pPr>
                <a:r>
                  <a:rPr lang="en-US" dirty="0"/>
                  <a:t>objective: autonomously optimize excitation amplitude and phase to match desired beampattern, including target beams and nulls</a:t>
                </a:r>
              </a:p>
              <a:p>
                <a:pPr marL="800100" lvl="1" indent="-342900">
                  <a:buFont typeface="Arial" panose="020B0604020202020204" pitchFamily="34" charset="0"/>
                  <a:buChar char="•"/>
                </a:pPr>
                <a:r>
                  <a:rPr lang="en-US" dirty="0"/>
                  <a:t>proposed IPG-DB</a:t>
                </a:r>
              </a:p>
              <a:p>
                <a:pPr marL="800100" lvl="1" indent="-342900">
                  <a:buFont typeface="Arial" panose="020B0604020202020204" pitchFamily="34" charset="0"/>
                  <a:buChar char="•"/>
                </a:pPr>
                <a:r>
                  <a:rPr lang="en-US" dirty="0"/>
                  <a:t>robust to conditioning of the optimization problem and channel uncertainties</a:t>
                </a:r>
              </a:p>
              <a:p>
                <a:pPr marL="800100" lvl="1" indent="-342900">
                  <a:buFont typeface="Arial" panose="020B0604020202020204" pitchFamily="34" charset="0"/>
                  <a:buChar char="•"/>
                </a:pPr>
                <a:r>
                  <a:rPr lang="en-US" dirty="0"/>
                  <a:t>demonstrated to reach a satisfactory neighborhood of the desired pattern faster than classical GD</a:t>
                </a:r>
              </a:p>
              <a:p>
                <a:pPr marL="800100" lvl="1" indent="-342900">
                  <a:buFont typeface="Arial" panose="020B0604020202020204" pitchFamily="34" charset="0"/>
                  <a:buChar char="•"/>
                </a:pPr>
                <a:r>
                  <a:rPr lang="en-US" dirty="0"/>
                  <a:t>future work: estimate channel condition and incorporate in IPG-DB</a:t>
                </a:r>
              </a:p>
              <a:p>
                <a:pPr marL="800100" lvl="1" indent="-342900">
                  <a:buFont typeface="Arial" panose="020B0604020202020204" pitchFamily="34" charset="0"/>
                  <a:buChar char="•"/>
                </a:pPr>
                <a:r>
                  <a:rPr lang="en-US" dirty="0"/>
                  <a:t>future work: optimize penalty weights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a:t>
                </a:r>
              </a:p>
            </p:txBody>
          </p:sp>
        </mc:Choice>
        <mc:Fallback xmlns="">
          <p:sp>
            <p:nvSpPr>
              <p:cNvPr id="23" name="TextBox 22">
                <a:extLst>
                  <a:ext uri="{FF2B5EF4-FFF2-40B4-BE49-F238E27FC236}">
                    <a16:creationId xmlns:a16="http://schemas.microsoft.com/office/drawing/2014/main" id="{12A15B46-782B-4E3E-BB3E-E765922B98B3}"/>
                  </a:ext>
                </a:extLst>
              </p:cNvPr>
              <p:cNvSpPr txBox="1">
                <a:spLocks noRot="1" noChangeAspect="1" noMove="1" noResize="1" noEditPoints="1" noAdjustHandles="1" noChangeArrowheads="1" noChangeShapeType="1" noTextEdit="1"/>
              </p:cNvSpPr>
              <p:nvPr/>
            </p:nvSpPr>
            <p:spPr>
              <a:xfrm>
                <a:off x="753956" y="2413337"/>
                <a:ext cx="11438044" cy="2308324"/>
              </a:xfrm>
              <a:prstGeom prst="rect">
                <a:avLst/>
              </a:prstGeom>
              <a:blipFill>
                <a:blip r:embed="rId2"/>
                <a:stretch>
                  <a:fillRect t="-1583" b="-3166"/>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E49C6025-11AB-4D73-A503-14F16AEAA5C6}"/>
              </a:ext>
            </a:extLst>
          </p:cNvPr>
          <p:cNvSpPr/>
          <p:nvPr/>
        </p:nvSpPr>
        <p:spPr>
          <a:xfrm>
            <a:off x="499550" y="5624819"/>
            <a:ext cx="11506899" cy="523220"/>
          </a:xfrm>
          <a:prstGeom prst="rect">
            <a:avLst/>
          </a:prstGeom>
        </p:spPr>
        <p:txBody>
          <a:bodyPr wrap="square">
            <a:spAutoFit/>
          </a:bodyPr>
          <a:lstStyle/>
          <a:p>
            <a:r>
              <a:rPr lang="en-US" sz="1400" dirty="0"/>
              <a:t>Work submitted to: </a:t>
            </a:r>
            <a:r>
              <a:rPr lang="en-US" sz="1400" i="1" dirty="0"/>
              <a:t>Kushal Chakrabarti, Amrit S. </a:t>
            </a:r>
            <a:r>
              <a:rPr lang="en-US" sz="1400" i="1" dirty="0" err="1"/>
              <a:t>Bedi</a:t>
            </a:r>
            <a:r>
              <a:rPr lang="en-US" sz="1400" i="1" dirty="0"/>
              <a:t>, </a:t>
            </a:r>
            <a:r>
              <a:rPr lang="en-US" sz="1400" i="1" dirty="0" err="1"/>
              <a:t>Fikadu</a:t>
            </a:r>
            <a:r>
              <a:rPr lang="en-US" sz="1400" i="1" dirty="0"/>
              <a:t> T. </a:t>
            </a:r>
            <a:r>
              <a:rPr lang="en-US" sz="1400" i="1" dirty="0" err="1"/>
              <a:t>Dagefu</a:t>
            </a:r>
            <a:r>
              <a:rPr lang="en-US" sz="1400" i="1" dirty="0"/>
              <a:t>, Jeffrey N. Twigg, and Nikhil Chopra. Fast distributed beamforming without Receiver Feedback. In 2016 56th Annual Asilomar Conference on Signals, Systems, and Computers. 2022. (under review)</a:t>
            </a:r>
          </a:p>
        </p:txBody>
      </p:sp>
    </p:spTree>
    <p:extLst>
      <p:ext uri="{BB962C8B-B14F-4D97-AF65-F5344CB8AC3E}">
        <p14:creationId xmlns:p14="http://schemas.microsoft.com/office/powerpoint/2010/main" val="321104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46154" y="2352029"/>
            <a:ext cx="6448950" cy="4276230"/>
            <a:chOff x="165048" y="2282382"/>
            <a:chExt cx="6418633" cy="3434289"/>
          </a:xfrm>
        </p:grpSpPr>
        <p:sp>
          <p:nvSpPr>
            <p:cNvPr id="4" name="Rectangle 3"/>
            <p:cNvSpPr/>
            <p:nvPr/>
          </p:nvSpPr>
          <p:spPr>
            <a:xfrm>
              <a:off x="165048" y="2282382"/>
              <a:ext cx="6418633" cy="343428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Rectangle 4"/>
            <p:cNvSpPr>
              <a:spLocks noChangeArrowheads="1"/>
            </p:cNvSpPr>
            <p:nvPr/>
          </p:nvSpPr>
          <p:spPr bwMode="auto">
            <a:xfrm>
              <a:off x="165048" y="2327554"/>
              <a:ext cx="6045742" cy="271897"/>
            </a:xfrm>
            <a:prstGeom prst="rect">
              <a:avLst/>
            </a:prstGeom>
            <a:noFill/>
            <a:ln w="9525">
              <a:noFill/>
              <a:miter lim="800000"/>
              <a:headEnd/>
              <a:tailEnd/>
            </a:ln>
          </p:spPr>
          <p:txBody>
            <a:bodyPr wrap="square">
              <a:spAutoFit/>
            </a:bodyPr>
            <a:lstStyle/>
            <a:p>
              <a:pPr eaLnBrk="0" hangingPunct="0">
                <a:defRPr/>
              </a:pPr>
              <a:r>
                <a:rPr lang="en-US" altLang="en-US" sz="1600" b="1" dirty="0">
                  <a:latin typeface="Arial Black" pitchFamily="34" charset="0"/>
                  <a:ea typeface="ＭＳ Ｐゴシック" charset="-128"/>
                </a:rPr>
                <a:t>Key Technical Demonstration/Example:  </a:t>
              </a:r>
              <a:endParaRPr lang="en-US" altLang="en-US" sz="1600" b="1" baseline="0" dirty="0">
                <a:latin typeface="Arial Black" pitchFamily="34" charset="0"/>
                <a:ea typeface="ＭＳ Ｐゴシック" charset="-128"/>
              </a:endParaRPr>
            </a:p>
          </p:txBody>
        </p:sp>
      </p:grpSp>
      <p:sp>
        <p:nvSpPr>
          <p:cNvPr id="6" name="Rectangle 4"/>
          <p:cNvSpPr>
            <a:spLocks noChangeArrowheads="1"/>
          </p:cNvSpPr>
          <p:nvPr/>
        </p:nvSpPr>
        <p:spPr bwMode="auto">
          <a:xfrm>
            <a:off x="7966966" y="3959251"/>
            <a:ext cx="2387742" cy="2624110"/>
          </a:xfrm>
          <a:prstGeom prst="rect">
            <a:avLst/>
          </a:prstGeom>
          <a:solidFill>
            <a:srgbClr val="76D6FF"/>
          </a:solidFill>
          <a:ln w="9525">
            <a:noFill/>
            <a:miter lim="800000"/>
            <a:headEnd/>
            <a:tailEnd/>
          </a:ln>
        </p:spPr>
        <p:txBody>
          <a:bodyPr wrap="square">
            <a:noAutofit/>
          </a:bodyPr>
          <a:lstStyle/>
          <a:p>
            <a:pPr marL="1316038" indent="-1316038" eaLnBrk="0" hangingPunct="0">
              <a:tabLst>
                <a:tab pos="1200150" algn="l"/>
                <a:tab pos="1374775" algn="l"/>
              </a:tabLst>
              <a:defRPr/>
            </a:pPr>
            <a:r>
              <a:rPr lang="en-US" altLang="en-US" sz="1000" b="1" dirty="0">
                <a:latin typeface="+mj-lt"/>
                <a:ea typeface="ＭＳ Ｐゴシック" charset="-128"/>
              </a:rPr>
              <a:t>Key Publications: </a:t>
            </a:r>
          </a:p>
          <a:p>
            <a:pPr marL="117475" indent="-117475" eaLnBrk="0" hangingPunct="0">
              <a:tabLst>
                <a:tab pos="173038" algn="l"/>
                <a:tab pos="284163" algn="l"/>
              </a:tabLst>
              <a:defRPr/>
            </a:pPr>
            <a:r>
              <a:rPr lang="en-US" altLang="en-US" sz="800" dirty="0">
                <a:ea typeface="ＭＳ Ｐゴシック" charset="-128"/>
              </a:rPr>
              <a:t>U. Jang, Su. Jha, So. Jha, and B. Jalaian, "Detecting Adversarial Examples Using Data Manifolds", IEEE MILCOM 2018</a:t>
            </a:r>
          </a:p>
          <a:p>
            <a:pPr marL="117475" indent="-117475" eaLnBrk="0" hangingPunct="0">
              <a:tabLst>
                <a:tab pos="173038" algn="l"/>
                <a:tab pos="284163" algn="l"/>
              </a:tabLst>
              <a:defRPr/>
            </a:pPr>
            <a:r>
              <a:rPr lang="en-US" altLang="en-US" sz="800" dirty="0">
                <a:ea typeface="ＭＳ Ｐゴシック" charset="-128"/>
              </a:rPr>
              <a:t>Su. Jha, So. Jha, B. Jalaian, A. Swami, SET 262 "Artificial Intelligence for Military </a:t>
            </a:r>
            <a:r>
              <a:rPr lang="en-US" altLang="en-US" sz="800" dirty="0" err="1">
                <a:ea typeface="ＭＳ Ｐゴシック" charset="-128"/>
              </a:rPr>
              <a:t>Multisensor</a:t>
            </a:r>
            <a:r>
              <a:rPr lang="en-US" altLang="en-US" sz="800" dirty="0">
                <a:ea typeface="ＭＳ Ｐゴシック" charset="-128"/>
              </a:rPr>
              <a:t> Fusion Engines", November 2018</a:t>
            </a:r>
          </a:p>
          <a:p>
            <a:pPr marL="117475" indent="-117475" eaLnBrk="0" hangingPunct="0">
              <a:tabLst>
                <a:tab pos="173038" algn="l"/>
                <a:tab pos="284163" algn="l"/>
              </a:tabLst>
              <a:defRPr/>
            </a:pPr>
            <a:r>
              <a:rPr lang="en-US" altLang="en-US" sz="800" dirty="0">
                <a:ea typeface="ＭＳ Ｐゴシック" charset="-128"/>
              </a:rPr>
              <a:t>N. </a:t>
            </a:r>
            <a:r>
              <a:rPr lang="en-US" altLang="en-US" sz="800" dirty="0" err="1">
                <a:ea typeface="ＭＳ Ｐゴシック" charset="-128"/>
              </a:rPr>
              <a:t>Papernot</a:t>
            </a:r>
            <a:r>
              <a:rPr lang="en-US" altLang="en-US" sz="800" dirty="0">
                <a:ea typeface="ＭＳ Ｐゴシック" charset="-128"/>
              </a:rPr>
              <a:t>, P. McDaniel, I. </a:t>
            </a:r>
            <a:r>
              <a:rPr lang="en-US" altLang="en-US" sz="800" dirty="0" err="1">
                <a:ea typeface="ＭＳ Ｐゴシック" charset="-128"/>
              </a:rPr>
              <a:t>Goodfellow</a:t>
            </a:r>
            <a:r>
              <a:rPr lang="en-US" altLang="en-US" sz="800" dirty="0">
                <a:ea typeface="ＭＳ Ｐゴシック" charset="-128"/>
              </a:rPr>
              <a:t>, So. Jha, Z </a:t>
            </a:r>
            <a:r>
              <a:rPr lang="en-US" altLang="en-US" sz="800" dirty="0" err="1">
                <a:ea typeface="ＭＳ Ｐゴシック" charset="-128"/>
              </a:rPr>
              <a:t>Berkay</a:t>
            </a:r>
            <a:r>
              <a:rPr lang="en-US" altLang="en-US" sz="800" dirty="0">
                <a:ea typeface="ＭＳ Ｐゴシック" charset="-128"/>
              </a:rPr>
              <a:t> </a:t>
            </a:r>
            <a:r>
              <a:rPr lang="en-US" altLang="en-US" sz="800" dirty="0" err="1">
                <a:ea typeface="ＭＳ Ｐゴシック" charset="-128"/>
              </a:rPr>
              <a:t>Celik</a:t>
            </a:r>
            <a:r>
              <a:rPr lang="en-US" altLang="en-US" sz="800" dirty="0">
                <a:ea typeface="ＭＳ Ｐゴシック" charset="-128"/>
              </a:rPr>
              <a:t>, and A. Swami. Practical black-box attacks against machine learning. In Proceedings of the 2017 ACM on Asia Conference on Computer and Communications Security, pages 506–519. ACM, 2017.</a:t>
            </a:r>
          </a:p>
          <a:p>
            <a:pPr marL="117475" indent="-117475" eaLnBrk="0" hangingPunct="0">
              <a:tabLst>
                <a:tab pos="173038" algn="l"/>
                <a:tab pos="284163" algn="l"/>
              </a:tabLst>
              <a:defRPr/>
            </a:pPr>
            <a:r>
              <a:rPr lang="en-US" altLang="en-US" sz="800" dirty="0">
                <a:ea typeface="ＭＳ Ｐゴシック" charset="-128"/>
              </a:rPr>
              <a:t>N. </a:t>
            </a:r>
            <a:r>
              <a:rPr lang="en-US" altLang="en-US" sz="800" dirty="0" err="1">
                <a:ea typeface="ＭＳ Ｐゴシック" charset="-128"/>
              </a:rPr>
              <a:t>Papernot</a:t>
            </a:r>
            <a:r>
              <a:rPr lang="en-US" altLang="en-US" sz="800" dirty="0">
                <a:ea typeface="ＭＳ Ｐゴシック" charset="-128"/>
              </a:rPr>
              <a:t>, P. McDaniel, So. Jha, M. </a:t>
            </a:r>
            <a:r>
              <a:rPr lang="en-US" altLang="en-US" sz="800" dirty="0" err="1">
                <a:ea typeface="ＭＳ Ｐゴシック" charset="-128"/>
              </a:rPr>
              <a:t>Fredrikson</a:t>
            </a:r>
            <a:r>
              <a:rPr lang="en-US" altLang="en-US" sz="800" dirty="0">
                <a:ea typeface="ＭＳ Ｐゴシック" charset="-128"/>
              </a:rPr>
              <a:t>, Z </a:t>
            </a:r>
            <a:r>
              <a:rPr lang="en-US" altLang="en-US" sz="800" dirty="0" err="1">
                <a:ea typeface="ＭＳ Ｐゴシック" charset="-128"/>
              </a:rPr>
              <a:t>Berkay</a:t>
            </a:r>
            <a:r>
              <a:rPr lang="en-US" altLang="en-US" sz="800" dirty="0">
                <a:ea typeface="ＭＳ Ｐゴシック" charset="-128"/>
              </a:rPr>
              <a:t> </a:t>
            </a:r>
            <a:r>
              <a:rPr lang="en-US" altLang="en-US" sz="800" dirty="0" err="1">
                <a:ea typeface="ＭＳ Ｐゴシック" charset="-128"/>
              </a:rPr>
              <a:t>Celik</a:t>
            </a:r>
            <a:r>
              <a:rPr lang="en-US" altLang="en-US" sz="800" dirty="0">
                <a:ea typeface="ＭＳ Ｐゴシック" charset="-128"/>
              </a:rPr>
              <a:t>, and A. Swami. The limitations of deep learning in adversarial settings. In Security and Privacy (</a:t>
            </a:r>
            <a:r>
              <a:rPr lang="en-US" altLang="en-US" sz="800" dirty="0" err="1">
                <a:ea typeface="ＭＳ Ｐゴシック" charset="-128"/>
              </a:rPr>
              <a:t>EuroS&amp;P</a:t>
            </a:r>
            <a:r>
              <a:rPr lang="en-US" altLang="en-US" sz="800" dirty="0">
                <a:ea typeface="ＭＳ Ｐゴシック" charset="-128"/>
              </a:rPr>
              <a:t>), 2016 IEEE European Symposium on, pages 372–387. IEEE, 2016.</a:t>
            </a:r>
          </a:p>
        </p:txBody>
      </p:sp>
      <p:sp>
        <p:nvSpPr>
          <p:cNvPr id="7" name="TextBox 6"/>
          <p:cNvSpPr txBox="1"/>
          <p:nvPr/>
        </p:nvSpPr>
        <p:spPr>
          <a:xfrm>
            <a:off x="1547752" y="5983197"/>
            <a:ext cx="6283785" cy="600164"/>
          </a:xfrm>
          <a:prstGeom prst="rect">
            <a:avLst/>
          </a:prstGeom>
          <a:noFill/>
        </p:spPr>
        <p:txBody>
          <a:bodyPr wrap="square" rtlCol="0">
            <a:spAutoFit/>
          </a:bodyPr>
          <a:lstStyle/>
          <a:p>
            <a:pPr algn="just"/>
            <a:r>
              <a:rPr lang="en-US" sz="1100" b="1" dirty="0">
                <a:solidFill>
                  <a:srgbClr val="0000CC"/>
                </a:solidFill>
              </a:rPr>
              <a:t>The proposed IPG algorithm is robust to narrowband fading and converges faster than traditional algorithms. The above results are for uniform weightage of samples. Note that, faster matching of nulls has been observed for non-linear weightage of samples. </a:t>
            </a:r>
          </a:p>
        </p:txBody>
      </p:sp>
      <p:sp>
        <p:nvSpPr>
          <p:cNvPr id="8" name="Rectangle 7">
            <a:extLst>
              <a:ext uri="{FF2B5EF4-FFF2-40B4-BE49-F238E27FC236}">
                <a16:creationId xmlns:a16="http://schemas.microsoft.com/office/drawing/2014/main" id="{D43779DB-5E68-5E41-849C-D0CCDE50CE66}"/>
              </a:ext>
            </a:extLst>
          </p:cNvPr>
          <p:cNvSpPr/>
          <p:nvPr/>
        </p:nvSpPr>
        <p:spPr>
          <a:xfrm>
            <a:off x="7962818" y="2301193"/>
            <a:ext cx="2387742" cy="1534437"/>
          </a:xfrm>
          <a:prstGeom prst="rect">
            <a:avLst/>
          </a:prstGeom>
          <a:solidFill>
            <a:srgbClr val="FFC000"/>
          </a:solidFill>
          <a:ln>
            <a:solidFill>
              <a:schemeClr val="tx1"/>
            </a:solidFill>
          </a:ln>
        </p:spPr>
        <p:txBody>
          <a:bodyPr wrap="square">
            <a:noAutofit/>
          </a:bodyPr>
          <a:lstStyle/>
          <a:p>
            <a:pPr algn="ctr">
              <a:spcAft>
                <a:spcPts val="600"/>
              </a:spcAft>
            </a:pPr>
            <a:r>
              <a:rPr lang="en-US" sz="1200" b="1" i="1" dirty="0">
                <a:latin typeface="Arial" panose="020B0604020202020204" pitchFamily="34" charset="0"/>
                <a:cs typeface="Arial" panose="020B0604020202020204" pitchFamily="34" charset="0"/>
              </a:rPr>
              <a:t>Primary Research Question:</a:t>
            </a:r>
          </a:p>
          <a:p>
            <a:pPr algn="just"/>
            <a:r>
              <a:rPr lang="en-US" sz="1100" dirty="0">
                <a:latin typeface="Arial" panose="020B0604020202020204" pitchFamily="34" charset="0"/>
                <a:cs typeface="Arial" panose="020B0604020202020204" pitchFamily="34" charset="0"/>
              </a:rPr>
              <a:t>What observable metrics can be used to train a multi-robot system to flexibly work with humans and other agents when combined with machine learning, artificial intelligence, and human-in-the-loop approaches?</a:t>
            </a:r>
          </a:p>
        </p:txBody>
      </p:sp>
      <p:sp>
        <p:nvSpPr>
          <p:cNvPr id="9" name="Rectangle 4">
            <a:extLst>
              <a:ext uri="{FF2B5EF4-FFF2-40B4-BE49-F238E27FC236}">
                <a16:creationId xmlns:a16="http://schemas.microsoft.com/office/drawing/2014/main" id="{F9B53A04-4643-1141-AFE4-49B1FF33CB6C}"/>
              </a:ext>
            </a:extLst>
          </p:cNvPr>
          <p:cNvSpPr>
            <a:spLocks noChangeArrowheads="1"/>
          </p:cNvSpPr>
          <p:nvPr/>
        </p:nvSpPr>
        <p:spPr bwMode="auto">
          <a:xfrm>
            <a:off x="483658" y="261079"/>
            <a:ext cx="8876702" cy="307777"/>
          </a:xfrm>
          <a:prstGeom prst="rect">
            <a:avLst/>
          </a:prstGeom>
          <a:noFill/>
          <a:ln w="9525">
            <a:noFill/>
            <a:miter lim="800000"/>
            <a:headEnd/>
            <a:tailEnd/>
          </a:ln>
        </p:spPr>
        <p:txBody>
          <a:bodyPr wrap="square">
            <a:spAutoFit/>
          </a:bodyPr>
          <a:lstStyle/>
          <a:p>
            <a:r>
              <a:rPr lang="en-US" altLang="en-US" sz="1400" b="1" dirty="0">
                <a:latin typeface="+mj-lt"/>
                <a:ea typeface="ＭＳ Ｐゴシック" charset="-128"/>
              </a:rPr>
              <a:t>INNOVATION: </a:t>
            </a:r>
            <a:r>
              <a:rPr lang="en-US" sz="1200" dirty="0"/>
              <a:t>A description of the research innovation being worked</a:t>
            </a:r>
            <a:endParaRPr lang="en-US" sz="1200" dirty="0">
              <a:solidFill>
                <a:prstClr val="black"/>
              </a:solidFill>
            </a:endParaRPr>
          </a:p>
        </p:txBody>
      </p:sp>
      <p:pic>
        <p:nvPicPr>
          <p:cNvPr id="14" name="Picture 13" descr="Chart, scatter chart&#10;&#10;Description automatically generated">
            <a:extLst>
              <a:ext uri="{FF2B5EF4-FFF2-40B4-BE49-F238E27FC236}">
                <a16:creationId xmlns:a16="http://schemas.microsoft.com/office/drawing/2014/main" id="{04968180-7327-4538-921E-2DBB73C0161D}"/>
              </a:ext>
            </a:extLst>
          </p:cNvPr>
          <p:cNvPicPr>
            <a:picLocks noChangeAspect="1"/>
          </p:cNvPicPr>
          <p:nvPr/>
        </p:nvPicPr>
        <p:blipFill>
          <a:blip r:embed="rId2"/>
          <a:stretch>
            <a:fillRect/>
          </a:stretch>
        </p:blipFill>
        <p:spPr>
          <a:xfrm>
            <a:off x="1547752" y="2823609"/>
            <a:ext cx="2238849" cy="1620901"/>
          </a:xfrm>
          <a:prstGeom prst="rect">
            <a:avLst/>
          </a:prstGeom>
        </p:spPr>
      </p:pic>
      <p:pic>
        <p:nvPicPr>
          <p:cNvPr id="16" name="Picture 15" descr="Chart&#10;&#10;Description automatically generated">
            <a:extLst>
              <a:ext uri="{FF2B5EF4-FFF2-40B4-BE49-F238E27FC236}">
                <a16:creationId xmlns:a16="http://schemas.microsoft.com/office/drawing/2014/main" id="{39FB0B33-A065-43B9-B160-61F20A758BCF}"/>
              </a:ext>
            </a:extLst>
          </p:cNvPr>
          <p:cNvPicPr>
            <a:picLocks noChangeAspect="1"/>
          </p:cNvPicPr>
          <p:nvPr/>
        </p:nvPicPr>
        <p:blipFill>
          <a:blip r:embed="rId3"/>
          <a:stretch>
            <a:fillRect/>
          </a:stretch>
        </p:blipFill>
        <p:spPr>
          <a:xfrm>
            <a:off x="3858463" y="2789310"/>
            <a:ext cx="3973073" cy="1655200"/>
          </a:xfrm>
          <a:prstGeom prst="rect">
            <a:avLst/>
          </a:prstGeom>
        </p:spPr>
      </p:pic>
      <p:pic>
        <p:nvPicPr>
          <p:cNvPr id="18" name="Picture 17" descr="Chart&#10;&#10;Description automatically generated">
            <a:extLst>
              <a:ext uri="{FF2B5EF4-FFF2-40B4-BE49-F238E27FC236}">
                <a16:creationId xmlns:a16="http://schemas.microsoft.com/office/drawing/2014/main" id="{A993F6F6-BEF6-4FC5-B089-4826719A9B8C}"/>
              </a:ext>
            </a:extLst>
          </p:cNvPr>
          <p:cNvPicPr>
            <a:picLocks noChangeAspect="1"/>
          </p:cNvPicPr>
          <p:nvPr/>
        </p:nvPicPr>
        <p:blipFill>
          <a:blip r:embed="rId4"/>
          <a:stretch>
            <a:fillRect/>
          </a:stretch>
        </p:blipFill>
        <p:spPr>
          <a:xfrm>
            <a:off x="3858463" y="4549156"/>
            <a:ext cx="3973073" cy="1434042"/>
          </a:xfrm>
          <a:prstGeom prst="rect">
            <a:avLst/>
          </a:prstGeom>
        </p:spPr>
      </p:pic>
      <p:sp>
        <p:nvSpPr>
          <p:cNvPr id="19" name="TextBox 18">
            <a:extLst>
              <a:ext uri="{FF2B5EF4-FFF2-40B4-BE49-F238E27FC236}">
                <a16:creationId xmlns:a16="http://schemas.microsoft.com/office/drawing/2014/main" id="{5AA8DBD9-FB73-4EEB-954B-71CA63E67B00}"/>
              </a:ext>
            </a:extLst>
          </p:cNvPr>
          <p:cNvSpPr txBox="1"/>
          <p:nvPr/>
        </p:nvSpPr>
        <p:spPr>
          <a:xfrm>
            <a:off x="4441222" y="3872791"/>
            <a:ext cx="914549" cy="246221"/>
          </a:xfrm>
          <a:prstGeom prst="rect">
            <a:avLst/>
          </a:prstGeom>
          <a:noFill/>
        </p:spPr>
        <p:txBody>
          <a:bodyPr wrap="square" rtlCol="0">
            <a:spAutoFit/>
          </a:bodyPr>
          <a:lstStyle/>
          <a:p>
            <a:r>
              <a:rPr lang="en-US" sz="1000" dirty="0">
                <a:latin typeface="Arial Black" panose="020B0A04020102020204" pitchFamily="34" charset="0"/>
              </a:rPr>
              <a:t>Proposed</a:t>
            </a:r>
          </a:p>
        </p:txBody>
      </p:sp>
      <p:sp>
        <p:nvSpPr>
          <p:cNvPr id="20" name="TextBox 19">
            <a:extLst>
              <a:ext uri="{FF2B5EF4-FFF2-40B4-BE49-F238E27FC236}">
                <a16:creationId xmlns:a16="http://schemas.microsoft.com/office/drawing/2014/main" id="{EF06644E-5A7E-43EC-9BAB-44ED1C0309E2}"/>
              </a:ext>
            </a:extLst>
          </p:cNvPr>
          <p:cNvSpPr txBox="1"/>
          <p:nvPr/>
        </p:nvSpPr>
        <p:spPr>
          <a:xfrm>
            <a:off x="4345200" y="5475367"/>
            <a:ext cx="496843" cy="246221"/>
          </a:xfrm>
          <a:prstGeom prst="rect">
            <a:avLst/>
          </a:prstGeom>
          <a:noFill/>
        </p:spPr>
        <p:txBody>
          <a:bodyPr wrap="square" rtlCol="0">
            <a:spAutoFit/>
          </a:bodyPr>
          <a:lstStyle/>
          <a:p>
            <a:r>
              <a:rPr lang="en-US" sz="1000" dirty="0">
                <a:latin typeface="Arial Black" panose="020B0A04020102020204" pitchFamily="34" charset="0"/>
              </a:rPr>
              <a:t>GD</a:t>
            </a:r>
          </a:p>
        </p:txBody>
      </p:sp>
      <p:pic>
        <p:nvPicPr>
          <p:cNvPr id="24" name="Picture 23">
            <a:extLst>
              <a:ext uri="{FF2B5EF4-FFF2-40B4-BE49-F238E27FC236}">
                <a16:creationId xmlns:a16="http://schemas.microsoft.com/office/drawing/2014/main" id="{1371700C-6440-4506-BEAF-B0506FEE56AC}"/>
              </a:ext>
            </a:extLst>
          </p:cNvPr>
          <p:cNvPicPr>
            <a:picLocks noChangeAspect="1"/>
          </p:cNvPicPr>
          <p:nvPr/>
        </p:nvPicPr>
        <p:blipFill>
          <a:blip r:embed="rId5"/>
          <a:stretch>
            <a:fillRect/>
          </a:stretch>
        </p:blipFill>
        <p:spPr>
          <a:xfrm>
            <a:off x="1552752" y="4549154"/>
            <a:ext cx="2364475" cy="1434041"/>
          </a:xfrm>
          <a:prstGeom prst="rect">
            <a:avLst/>
          </a:prstGeom>
        </p:spPr>
      </p:pic>
    </p:spTree>
    <p:extLst>
      <p:ext uri="{BB962C8B-B14F-4D97-AF65-F5344CB8AC3E}">
        <p14:creationId xmlns:p14="http://schemas.microsoft.com/office/powerpoint/2010/main" val="101493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Problem Formulation</a:t>
            </a:r>
            <a:endParaRPr lang="en-US" sz="2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3C6F100-A8AB-478D-A186-77C3D847EEC9}"/>
                  </a:ext>
                </a:extLst>
              </p:cNvPr>
              <p:cNvSpPr txBox="1"/>
              <p:nvPr/>
            </p:nvSpPr>
            <p:spPr>
              <a:xfrm>
                <a:off x="3602272" y="3491015"/>
                <a:ext cx="4987456" cy="1033168"/>
              </a:xfrm>
              <a:prstGeom prst="rect">
                <a:avLst/>
              </a:prstGeom>
              <a:noFill/>
            </p:spPr>
            <p:txBody>
              <a:bodyPr wrap="none" lIns="0" tIns="0" rIns="0" bIns="0" rtlCol="0">
                <a:spAutoFit/>
              </a:bodyPr>
              <a:lstStyle/>
              <a:p>
                <a:pPr algn="ctr"/>
                <a:r>
                  <a:rPr lang="en-US" dirty="0"/>
                  <a:t>constructed array factor at receiver </a:t>
                </a:r>
                <a14:m>
                  <m:oMath xmlns:m="http://schemas.openxmlformats.org/officeDocument/2006/math">
                    <m:r>
                      <a:rPr lang="en-US" b="0" i="1" smtClean="0">
                        <a:latin typeface="Cambria Math" panose="02040503050406030204" pitchFamily="18" charset="0"/>
                      </a:rPr>
                      <m:t>𝑖</m:t>
                    </m:r>
                  </m:oMath>
                </a14:m>
                <a:r>
                  <a:rPr lang="en-US" dirty="0"/>
                  <a:t>: </a:t>
                </a:r>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𝐴𝐹</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𝛾</m:t>
                              </m:r>
                            </m:e>
                            <m:sub>
                              <m:r>
                                <a:rPr lang="en-US" b="0" i="1" smtClean="0">
                                  <a:solidFill>
                                    <a:srgbClr val="FF0000"/>
                                  </a:solidFill>
                                  <a:latin typeface="Cambria Math" panose="02040503050406030204" pitchFamily="18" charset="0"/>
                                </a:rPr>
                                <m:t>𝑖𝑚</m:t>
                              </m:r>
                            </m:sub>
                          </m:sSub>
                          <m:f>
                            <m:fPr>
                              <m:ctrlPr>
                                <a:rPr lang="en-US" b="0" i="1" smtClean="0">
                                  <a:latin typeface="Cambria Math" panose="02040503050406030204" pitchFamily="18" charset="0"/>
                                </a:rPr>
                              </m:ctrlPr>
                            </m:fPr>
                            <m:num>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𝑚</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𝑖𝑚</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d>
                                <m:dPr>
                                  <m:ctrlPr>
                                    <a:rPr lang="en-US" b="0" i="1" smtClean="0">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𝛼</m:t>
                                      </m:r>
                                    </m:e>
                                    <m:sub>
                                      <m:r>
                                        <a:rPr lang="en-US" b="0" i="1" smtClean="0">
                                          <a:solidFill>
                                            <a:srgbClr val="0070C0"/>
                                          </a:solidFill>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e>
                                  </m:func>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𝑖𝑚</m:t>
                                          </m:r>
                                        </m:sub>
                                      </m:sSub>
                                    </m:e>
                                  </m:func>
                                </m:e>
                              </m:d>
                            </m:sup>
                          </m:sSup>
                        </m:e>
                      </m:nary>
                    </m:oMath>
                  </m:oMathPara>
                </a14:m>
                <a:endParaRPr lang="en-US" dirty="0"/>
              </a:p>
            </p:txBody>
          </p:sp>
        </mc:Choice>
        <mc:Fallback xmlns="">
          <p:sp>
            <p:nvSpPr>
              <p:cNvPr id="2" name="TextBox 1">
                <a:extLst>
                  <a:ext uri="{FF2B5EF4-FFF2-40B4-BE49-F238E27FC236}">
                    <a16:creationId xmlns:a16="http://schemas.microsoft.com/office/drawing/2014/main" id="{13C6F100-A8AB-478D-A186-77C3D847EEC9}"/>
                  </a:ext>
                </a:extLst>
              </p:cNvPr>
              <p:cNvSpPr txBox="1">
                <a:spLocks noRot="1" noChangeAspect="1" noMove="1" noResize="1" noEditPoints="1" noAdjustHandles="1" noChangeArrowheads="1" noChangeShapeType="1" noTextEdit="1"/>
              </p:cNvSpPr>
              <p:nvPr/>
            </p:nvSpPr>
            <p:spPr>
              <a:xfrm>
                <a:off x="3602272" y="3491015"/>
                <a:ext cx="4987456" cy="1033168"/>
              </a:xfrm>
              <a:prstGeom prst="rect">
                <a:avLst/>
              </a:prstGeom>
              <a:blipFill>
                <a:blip r:embed="rId2"/>
                <a:stretch>
                  <a:fillRect t="-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A35C9A-3B6A-4E8D-8966-B941FC95C037}"/>
                  </a:ext>
                </a:extLst>
              </p:cNvPr>
              <p:cNvSpPr txBox="1"/>
              <p:nvPr/>
            </p:nvSpPr>
            <p:spPr>
              <a:xfrm>
                <a:off x="415600" y="805909"/>
                <a:ext cx="8322728" cy="2676310"/>
              </a:xfrm>
              <a:prstGeom prst="rect">
                <a:avLst/>
              </a:prstGeom>
              <a:noFill/>
            </p:spPr>
            <p:txBody>
              <a:bodyPr wrap="none" lIns="0" tIns="0" rIns="0" bIns="0" rtlCol="0">
                <a:spAutoFit/>
              </a:bodyPr>
              <a:lstStyle/>
              <a:p>
                <a:r>
                  <a:rPr lang="en-US" b="0" dirty="0"/>
                  <a:t>beamforming agents: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r>
                      <a:rPr lang="en-US" b="0" i="1" smtClean="0">
                        <a:latin typeface="Cambria Math" panose="02040503050406030204" pitchFamily="18" charset="0"/>
                      </a:rPr>
                      <m:t>𝑛</m:t>
                    </m:r>
                  </m:oMath>
                </a14:m>
                <a:endParaRPr lang="en-US" dirty="0"/>
              </a:p>
              <a:p>
                <a:r>
                  <a:rPr lang="en-US" dirty="0"/>
                  <a:t>receivers:  </a:t>
                </a:r>
                <a14:m>
                  <m:oMath xmlns:m="http://schemas.openxmlformats.org/officeDocument/2006/math">
                    <m:r>
                      <m:rPr>
                        <m:sty m:val="p"/>
                      </m:rPr>
                      <a:rPr lang="en-US" b="0" i="0" smtClean="0">
                        <a:latin typeface="Cambria Math" panose="02040503050406030204" pitchFamily="18" charset="0"/>
                      </a:rPr>
                      <m:t>i</m:t>
                    </m:r>
                    <m:r>
                      <a:rPr lang="en-US" i="1">
                        <a:latin typeface="Cambria Math" panose="02040503050406030204" pitchFamily="18" charset="0"/>
                      </a:rPr>
                      <m:t>=1,</m:t>
                    </m:r>
                    <m:r>
                      <a:rPr lang="en-US"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𝑠</m:t>
                    </m:r>
                  </m:oMath>
                </a14:m>
                <a:endParaRPr lang="en-US" dirty="0"/>
              </a:p>
              <a:p>
                <a:r>
                  <a:rPr lang="en-US" dirty="0"/>
                  <a:t>location of agent </a:t>
                </a:r>
                <a14:m>
                  <m:oMath xmlns:m="http://schemas.openxmlformats.org/officeDocument/2006/math">
                    <m:r>
                      <a:rPr lang="en-US" b="0" i="1" smtClean="0">
                        <a:latin typeface="Cambria Math" panose="02040503050406030204" pitchFamily="18" charset="0"/>
                      </a:rPr>
                      <m:t>𝑚</m:t>
                    </m:r>
                  </m:oMath>
                </a14:m>
                <a:r>
                  <a:rPr lang="en-US" dirty="0"/>
                  <a: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r>
                  <a:rPr lang="en-US" dirty="0"/>
                  <a:t>location of receiver </a:t>
                </a:r>
                <a14:m>
                  <m:oMath xmlns:m="http://schemas.openxmlformats.org/officeDocument/2006/math">
                    <m:r>
                      <a:rPr lang="en-US" b="0" i="1" smtClean="0">
                        <a:latin typeface="Cambria Math" panose="02040503050406030204" pitchFamily="18" charset="0"/>
                      </a:rPr>
                      <m:t>𝑖</m:t>
                    </m:r>
                  </m:oMath>
                </a14:m>
                <a:r>
                  <a:rPr lang="en-US" dirty="0"/>
                  <a: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e>
                    </m:d>
                  </m:oMath>
                </a14:m>
                <a:endParaRPr lang="en-US" dirty="0"/>
              </a:p>
              <a:p>
                <a:r>
                  <a:rPr lang="en-US" dirty="0"/>
                  <a:t>desired array factor amplitude at receiver </a:t>
                </a:r>
                <a14:m>
                  <m:oMath xmlns:m="http://schemas.openxmlformats.org/officeDocument/2006/math">
                    <m:r>
                      <a:rPr lang="en-US" i="1">
                        <a:latin typeface="Cambria Math" panose="02040503050406030204" pitchFamily="18" charset="0"/>
                      </a:rPr>
                      <m:t>𝑖</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endParaRPr lang="en-US" dirty="0"/>
              </a:p>
              <a:p>
                <a:r>
                  <a:rPr lang="en-US" dirty="0"/>
                  <a:t>distance between agent </a:t>
                </a:r>
                <a14:m>
                  <m:oMath xmlns:m="http://schemas.openxmlformats.org/officeDocument/2006/math">
                    <m:r>
                      <a:rPr lang="en-US" i="1">
                        <a:latin typeface="Cambria Math" panose="02040503050406030204" pitchFamily="18" charset="0"/>
                      </a:rPr>
                      <m:t>𝑚</m:t>
                    </m:r>
                  </m:oMath>
                </a14:m>
                <a:r>
                  <a:rPr lang="en-US" dirty="0"/>
                  <a:t> and receiver </a:t>
                </a:r>
                <a14:m>
                  <m:oMath xmlns:m="http://schemas.openxmlformats.org/officeDocument/2006/math">
                    <m:r>
                      <a:rPr lang="en-US" i="1">
                        <a:latin typeface="Cambria Math" panose="02040503050406030204" pitchFamily="18" charset="0"/>
                      </a:rPr>
                      <m:t>𝑖</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𝑖𝑚</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𝑖</m:t>
                                        </m:r>
                                      </m:sub>
                                    </m:sSub>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sub>
                                    </m:sSub>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𝑚</m:t>
                                    </m:r>
                                  </m:sub>
                                </m:sSub>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𝑖</m:t>
                                        </m:r>
                                      </m:sub>
                                    </m:sSub>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sub>
                                    </m:sSub>
                                  </m:e>
                                </m:func>
                              </m:e>
                            </m:d>
                          </m:e>
                          <m:sup>
                            <m:r>
                              <a:rPr lang="en-US" b="0" i="1" smtClean="0">
                                <a:latin typeface="Cambria Math" panose="02040503050406030204" pitchFamily="18" charset="0"/>
                              </a:rPr>
                              <m:t>2</m:t>
                            </m:r>
                          </m:sup>
                        </m:sSup>
                      </m:e>
                    </m:rad>
                  </m:oMath>
                </a14:m>
                <a:endParaRPr lang="en-US" b="0" dirty="0"/>
              </a:p>
              <a:p>
                <a:r>
                  <a:rPr lang="en-US" dirty="0"/>
                  <a:t>excitation signal amplitude and phase of agent </a:t>
                </a:r>
                <a14:m>
                  <m:oMath xmlns:m="http://schemas.openxmlformats.org/officeDocument/2006/math">
                    <m:r>
                      <a:rPr lang="en-US" i="1">
                        <a:latin typeface="Cambria Math" panose="02040503050406030204" pitchFamily="18" charset="0"/>
                      </a:rPr>
                      <m:t>𝑚</m:t>
                    </m:r>
                  </m:oMath>
                </a14:m>
                <a:r>
                  <a:rPr lang="en-US" dirty="0"/>
                  <a: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𝑚</m:t>
                            </m:r>
                          </m:sub>
                        </m:sSub>
                      </m:e>
                    </m:d>
                  </m:oMath>
                </a14:m>
                <a:endParaRPr lang="en-US" dirty="0"/>
              </a:p>
              <a:p>
                <a:r>
                  <a:rPr lang="en-US" dirty="0"/>
                  <a:t>synchronized carrier frequency : </a:t>
                </a:r>
                <a14:m>
                  <m:oMath xmlns:m="http://schemas.openxmlformats.org/officeDocument/2006/math">
                    <m:r>
                      <a:rPr lang="en-US" b="0" i="1" smtClean="0">
                        <a:latin typeface="Cambria Math" panose="02040503050406030204" pitchFamily="18" charset="0"/>
                      </a:rPr>
                      <m:t>𝑓</m:t>
                    </m:r>
                  </m:oMath>
                </a14:m>
                <a:endParaRPr lang="en-US" dirty="0"/>
              </a:p>
              <a:p>
                <a:r>
                  <a:rPr lang="en-US" dirty="0"/>
                  <a:t>wavenumber: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den>
                    </m:f>
                  </m:oMath>
                </a14:m>
                <a:r>
                  <a:rPr lang="en-US" dirty="0"/>
                  <a:t> Hz/m</a:t>
                </a:r>
              </a:p>
            </p:txBody>
          </p:sp>
        </mc:Choice>
        <mc:Fallback xmlns="">
          <p:sp>
            <p:nvSpPr>
              <p:cNvPr id="3" name="TextBox 2">
                <a:extLst>
                  <a:ext uri="{FF2B5EF4-FFF2-40B4-BE49-F238E27FC236}">
                    <a16:creationId xmlns:a16="http://schemas.microsoft.com/office/drawing/2014/main" id="{5DA35C9A-3B6A-4E8D-8966-B941FC95C037}"/>
                  </a:ext>
                </a:extLst>
              </p:cNvPr>
              <p:cNvSpPr txBox="1">
                <a:spLocks noRot="1" noChangeAspect="1" noMove="1" noResize="1" noEditPoints="1" noAdjustHandles="1" noChangeArrowheads="1" noChangeShapeType="1" noTextEdit="1"/>
              </p:cNvSpPr>
              <p:nvPr/>
            </p:nvSpPr>
            <p:spPr>
              <a:xfrm>
                <a:off x="415600" y="805909"/>
                <a:ext cx="8322728" cy="2676310"/>
              </a:xfrm>
              <a:prstGeom prst="rect">
                <a:avLst/>
              </a:prstGeom>
              <a:blipFill>
                <a:blip r:embed="rId3"/>
                <a:stretch>
                  <a:fillRect l="-1685" t="-2961" b="-25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6E6868-436F-432E-836A-248EA8FC5638}"/>
              </a:ext>
            </a:extLst>
          </p:cNvPr>
          <p:cNvSpPr txBox="1"/>
          <p:nvPr/>
        </p:nvSpPr>
        <p:spPr>
          <a:xfrm>
            <a:off x="2361184" y="4908011"/>
            <a:ext cx="2751559" cy="369332"/>
          </a:xfrm>
          <a:prstGeom prst="rect">
            <a:avLst/>
          </a:prstGeom>
          <a:noFill/>
        </p:spPr>
        <p:txBody>
          <a:bodyPr wrap="square" rtlCol="0">
            <a:spAutoFit/>
          </a:bodyPr>
          <a:lstStyle/>
          <a:p>
            <a:pPr algn="ctr"/>
            <a:r>
              <a:rPr lang="en-US" dirty="0"/>
              <a:t>unknown multipath fading</a:t>
            </a:r>
          </a:p>
        </p:txBody>
      </p:sp>
      <p:sp>
        <p:nvSpPr>
          <p:cNvPr id="7" name="TextBox 6">
            <a:extLst>
              <a:ext uri="{FF2B5EF4-FFF2-40B4-BE49-F238E27FC236}">
                <a16:creationId xmlns:a16="http://schemas.microsoft.com/office/drawing/2014/main" id="{DD094DB5-FB35-49C5-BB97-8D2550898F7E}"/>
              </a:ext>
            </a:extLst>
          </p:cNvPr>
          <p:cNvSpPr txBox="1"/>
          <p:nvPr/>
        </p:nvSpPr>
        <p:spPr>
          <a:xfrm>
            <a:off x="5940803" y="4896184"/>
            <a:ext cx="1961626" cy="369332"/>
          </a:xfrm>
          <a:prstGeom prst="rect">
            <a:avLst/>
          </a:prstGeom>
          <a:noFill/>
        </p:spPr>
        <p:txBody>
          <a:bodyPr wrap="square" rtlCol="0">
            <a:spAutoFit/>
          </a:bodyPr>
          <a:lstStyle/>
          <a:p>
            <a:pPr algn="ctr"/>
            <a:r>
              <a:rPr lang="en-US" dirty="0"/>
              <a:t>control parameters</a:t>
            </a:r>
          </a:p>
        </p:txBody>
      </p:sp>
      <p:cxnSp>
        <p:nvCxnSpPr>
          <p:cNvPr id="8" name="Straight Arrow Connector 7">
            <a:extLst>
              <a:ext uri="{FF2B5EF4-FFF2-40B4-BE49-F238E27FC236}">
                <a16:creationId xmlns:a16="http://schemas.microsoft.com/office/drawing/2014/main" id="{40071B17-E1D8-41EF-8391-22C6F1E2A762}"/>
              </a:ext>
            </a:extLst>
          </p:cNvPr>
          <p:cNvCxnSpPr>
            <a:cxnSpLocks/>
            <a:endCxn id="4" idx="0"/>
          </p:cNvCxnSpPr>
          <p:nvPr/>
        </p:nvCxnSpPr>
        <p:spPr>
          <a:xfrm flipH="1">
            <a:off x="3736964" y="4357324"/>
            <a:ext cx="1101920" cy="550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7EE574-89F1-417B-A3D5-8C7F8F0EB473}"/>
              </a:ext>
            </a:extLst>
          </p:cNvPr>
          <p:cNvCxnSpPr>
            <a:cxnSpLocks/>
            <a:endCxn id="7" idx="0"/>
          </p:cNvCxnSpPr>
          <p:nvPr/>
        </p:nvCxnSpPr>
        <p:spPr>
          <a:xfrm>
            <a:off x="5865304" y="4248839"/>
            <a:ext cx="1056312" cy="6473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FD9CCF-40F1-4054-81F5-8BE17DACF1DD}"/>
              </a:ext>
            </a:extLst>
          </p:cNvPr>
          <p:cNvCxnSpPr>
            <a:cxnSpLocks/>
          </p:cNvCxnSpPr>
          <p:nvPr/>
        </p:nvCxnSpPr>
        <p:spPr>
          <a:xfrm>
            <a:off x="5280556" y="4144162"/>
            <a:ext cx="1447415" cy="7520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D470AA-F5DE-41CC-9C08-4644603F6C94}"/>
                  </a:ext>
                </a:extLst>
              </p:cNvPr>
              <p:cNvSpPr txBox="1"/>
              <p:nvPr/>
            </p:nvSpPr>
            <p:spPr>
              <a:xfrm>
                <a:off x="3826083" y="5659472"/>
                <a:ext cx="4539833" cy="756233"/>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d>
                            <m:dPr>
                              <m:ctrlPr>
                                <a:rPr lang="en-US" i="1">
                                  <a:latin typeface="Cambria Math" panose="02040503050406030204" pitchFamily="18" charset="0"/>
                                </a:rPr>
                              </m:ctrlPr>
                            </m:dPr>
                            <m:e>
                              <m:sSubSup>
                                <m:sSubSupPr>
                                  <m:ctrlPr>
                                    <a:rPr lang="en-US" i="1" smtClean="0">
                                      <a:solidFill>
                                        <a:srgbClr val="0070C0"/>
                                      </a:solidFill>
                                      <a:latin typeface="Cambria Math" panose="02040503050406030204" pitchFamily="18" charset="0"/>
                                    </a:rPr>
                                  </m:ctrlPr>
                                </m:sSubSup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𝑚</m:t>
                                  </m:r>
                                </m:sub>
                                <m:sup>
                                  <m:r>
                                    <a:rPr lang="en-US" b="0" i="1" smtClean="0">
                                      <a:solidFill>
                                        <a:srgbClr val="0070C0"/>
                                      </a:solidFill>
                                      <a:latin typeface="Cambria Math" panose="02040503050406030204" pitchFamily="18" charset="0"/>
                                    </a:rPr>
                                    <m:t>∗</m:t>
                                  </m:r>
                                </m:sup>
                              </m:sSubSup>
                              <m:r>
                                <a:rPr lang="en-US" i="1">
                                  <a:latin typeface="Cambria Math" panose="02040503050406030204" pitchFamily="18" charset="0"/>
                                </a:rPr>
                                <m:t>,</m:t>
                              </m:r>
                              <m:sSubSup>
                                <m:sSubSupPr>
                                  <m:ctrlPr>
                                    <a:rPr lang="en-US" i="1" smtClean="0">
                                      <a:solidFill>
                                        <a:srgbClr val="0070C0"/>
                                      </a:solidFill>
                                      <a:latin typeface="Cambria Math" panose="02040503050406030204" pitchFamily="18" charset="0"/>
                                    </a:rPr>
                                  </m:ctrlPr>
                                </m:sSubSupPr>
                                <m:e>
                                  <m:r>
                                    <a:rPr lang="en-US" i="1" smtClean="0">
                                      <a:solidFill>
                                        <a:srgbClr val="0070C0"/>
                                      </a:solidFill>
                                      <a:latin typeface="Cambria Math" panose="02040503050406030204" pitchFamily="18" charset="0"/>
                                      <a:ea typeface="Cambria Math" panose="02040503050406030204" pitchFamily="18" charset="0"/>
                                    </a:rPr>
                                    <m:t>𝛼</m:t>
                                  </m:r>
                                </m:e>
                                <m:sub>
                                  <m:r>
                                    <a:rPr lang="en-US" i="1">
                                      <a:solidFill>
                                        <a:srgbClr val="0070C0"/>
                                      </a:solidFill>
                                      <a:latin typeface="Cambria Math" panose="02040503050406030204" pitchFamily="18" charset="0"/>
                                    </a:rPr>
                                    <m:t>𝑚</m:t>
                                  </m:r>
                                </m:sub>
                                <m:sup>
                                  <m:r>
                                    <a:rPr lang="en-US" i="1">
                                      <a:solidFill>
                                        <a:srgbClr val="0070C0"/>
                                      </a:solidFill>
                                      <a:latin typeface="Cambria Math" panose="02040503050406030204" pitchFamily="18" charset="0"/>
                                    </a:rPr>
                                    <m:t>∗</m:t>
                                  </m:r>
                                </m:sup>
                              </m:sSubSup>
                            </m:e>
                          </m:d>
                        </m:e>
                        <m:sub>
                          <m: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t>
                              </m:r>
                              <m:r>
                                <a:rPr lang="en-US" b="0" i="0" smtClean="0">
                                  <a:latin typeface="Cambria Math" panose="02040503050406030204" pitchFamily="18" charset="0"/>
                                </a:rPr>
                                <m:t> </m:t>
                              </m:r>
                              <m:r>
                                <m:rPr>
                                  <m:sty m:val="p"/>
                                </m:rPr>
                                <a:rPr lang="en-US" b="0" i="0" smtClean="0">
                                  <a:latin typeface="Cambria Math" panose="02040503050406030204" pitchFamily="18" charset="0"/>
                                </a:rPr>
                                <m:t>min</m:t>
                              </m:r>
                            </m:e>
                            <m:lim>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𝑚</m:t>
                                          </m:r>
                                        </m:sub>
                                      </m:sSub>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𝛼</m:t>
                                          </m:r>
                                        </m:e>
                                        <m:sub>
                                          <m:r>
                                            <a:rPr lang="en-US" i="1">
                                              <a:solidFill>
                                                <a:srgbClr val="0070C0"/>
                                              </a:solidFill>
                                              <a:latin typeface="Cambria Math" panose="02040503050406030204" pitchFamily="18" charset="0"/>
                                            </a:rPr>
                                            <m:t>𝑚</m:t>
                                          </m:r>
                                        </m:sub>
                                      </m:sSub>
                                    </m:e>
                                  </m:d>
                                </m:e>
                                <m:sub>
                                  <m: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𝑛</m:t>
                                  </m:r>
                                </m:sup>
                              </m:sSubSup>
                            </m:lim>
                          </m:limLow>
                        </m:fName>
                        <m:e>
                          <m:nary>
                            <m:naryPr>
                              <m:chr m:val="∑"/>
                              <m:ctrlPr>
                                <a:rPr lang="en-US" i="1">
                                  <a:latin typeface="Cambria Math" panose="02040503050406030204" pitchFamily="18" charset="0"/>
                                </a:rPr>
                              </m:ctrlPr>
                            </m:naryPr>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𝑠</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𝐴𝐹</m:t>
                                              </m:r>
                                            </m:e>
                                            <m:sub>
                                              <m:r>
                                                <a:rPr lang="en-US" i="1">
                                                  <a:latin typeface="Cambria Math" panose="02040503050406030204" pitchFamily="18" charset="0"/>
                                                </a:rPr>
                                                <m:t>𝑖</m:t>
                                              </m:r>
                                            </m:sub>
                                          </m:sSub>
                                        </m:e>
                                      </m:d>
                                    </m:e>
                                  </m:d>
                                </m:e>
                                <m:sup>
                                  <m:r>
                                    <a:rPr lang="en-US" i="1" smtClean="0">
                                      <a:latin typeface="Cambria Math" panose="02040503050406030204" pitchFamily="18" charset="0"/>
                                    </a:rPr>
                                    <m:t>2</m:t>
                                  </m:r>
                                </m:sup>
                              </m:sSup>
                            </m:e>
                          </m:nary>
                        </m:e>
                      </m:func>
                    </m:oMath>
                  </m:oMathPara>
                </a14:m>
                <a:endParaRPr lang="en-US" dirty="0"/>
              </a:p>
            </p:txBody>
          </p:sp>
        </mc:Choice>
        <mc:Fallback xmlns="">
          <p:sp>
            <p:nvSpPr>
              <p:cNvPr id="20" name="TextBox 19">
                <a:extLst>
                  <a:ext uri="{FF2B5EF4-FFF2-40B4-BE49-F238E27FC236}">
                    <a16:creationId xmlns:a16="http://schemas.microsoft.com/office/drawing/2014/main" id="{9ED470AA-F5DE-41CC-9C08-4644603F6C94}"/>
                  </a:ext>
                </a:extLst>
              </p:cNvPr>
              <p:cNvSpPr txBox="1">
                <a:spLocks noRot="1" noChangeAspect="1" noMove="1" noResize="1" noEditPoints="1" noAdjustHandles="1" noChangeArrowheads="1" noChangeShapeType="1" noTextEdit="1"/>
              </p:cNvSpPr>
              <p:nvPr/>
            </p:nvSpPr>
            <p:spPr>
              <a:xfrm>
                <a:off x="3826083" y="5659472"/>
                <a:ext cx="4539833" cy="756233"/>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1A670B-2236-42B7-8C36-B6E3769D2EC7}"/>
                  </a:ext>
                </a:extLst>
              </p:cNvPr>
              <p:cNvSpPr txBox="1"/>
              <p:nvPr/>
            </p:nvSpPr>
            <p:spPr>
              <a:xfrm>
                <a:off x="9254322" y="4918135"/>
                <a:ext cx="2836078" cy="369332"/>
              </a:xfrm>
              <a:prstGeom prst="rect">
                <a:avLst/>
              </a:prstGeom>
              <a:noFill/>
            </p:spPr>
            <p:txBody>
              <a:bodyPr wrap="square" rtlCol="0">
                <a:spAutoFit/>
              </a:bodyPr>
              <a:lstStyle/>
              <a:p>
                <a:r>
                  <a:rPr lang="en-US" dirty="0"/>
                  <a:t>weightage for receiver </a:t>
                </a:r>
                <a14:m>
                  <m:oMath xmlns:m="http://schemas.openxmlformats.org/officeDocument/2006/math">
                    <m:r>
                      <a:rPr lang="en-US" i="1">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𝑖</m:t>
                        </m:r>
                      </m:sub>
                    </m:sSub>
                  </m:oMath>
                </a14:m>
                <a:endParaRPr lang="en-US" dirty="0"/>
              </a:p>
            </p:txBody>
          </p:sp>
        </mc:Choice>
        <mc:Fallback xmlns="">
          <p:sp>
            <p:nvSpPr>
              <p:cNvPr id="22" name="TextBox 21">
                <a:extLst>
                  <a:ext uri="{FF2B5EF4-FFF2-40B4-BE49-F238E27FC236}">
                    <a16:creationId xmlns:a16="http://schemas.microsoft.com/office/drawing/2014/main" id="{911A670B-2236-42B7-8C36-B6E3769D2EC7}"/>
                  </a:ext>
                </a:extLst>
              </p:cNvPr>
              <p:cNvSpPr txBox="1">
                <a:spLocks noRot="1" noChangeAspect="1" noMove="1" noResize="1" noEditPoints="1" noAdjustHandles="1" noChangeArrowheads="1" noChangeShapeType="1" noTextEdit="1"/>
              </p:cNvSpPr>
              <p:nvPr/>
            </p:nvSpPr>
            <p:spPr>
              <a:xfrm>
                <a:off x="9254322" y="4918135"/>
                <a:ext cx="2836078" cy="369332"/>
              </a:xfrm>
              <a:prstGeom prst="rect">
                <a:avLst/>
              </a:prstGeom>
              <a:blipFill>
                <a:blip r:embed="rId5"/>
                <a:stretch>
                  <a:fillRect l="-172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316916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Performance Measures of a Beamforming Approach</a:t>
            </a:r>
            <a:endParaRPr lang="en-US" sz="2000" dirty="0"/>
          </a:p>
        </p:txBody>
      </p:sp>
      <p:sp>
        <p:nvSpPr>
          <p:cNvPr id="13" name="TextBox 12">
            <a:extLst>
              <a:ext uri="{FF2B5EF4-FFF2-40B4-BE49-F238E27FC236}">
                <a16:creationId xmlns:a16="http://schemas.microsoft.com/office/drawing/2014/main" id="{82683A22-E36B-47D0-A800-8D4FBD013185}"/>
              </a:ext>
            </a:extLst>
          </p:cNvPr>
          <p:cNvSpPr txBox="1"/>
          <p:nvPr/>
        </p:nvSpPr>
        <p:spPr>
          <a:xfrm>
            <a:off x="935648" y="629174"/>
            <a:ext cx="10634704" cy="5909310"/>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rgbClr val="7030A0"/>
                </a:solidFill>
              </a:rPr>
              <a:t>open-loop or closed-loop</a:t>
            </a:r>
          </a:p>
          <a:p>
            <a:pPr marL="800100" lvl="1" indent="-342900">
              <a:buFont typeface="Arial" panose="020B0604020202020204" pitchFamily="34" charset="0"/>
              <a:buChar char="•"/>
            </a:pPr>
            <a:r>
              <a:rPr lang="en-US" dirty="0"/>
              <a:t>do the agents need feedback from the beam receivers and null receivers?</a:t>
            </a:r>
          </a:p>
          <a:p>
            <a:pPr marL="800100" lvl="1" indent="-342900">
              <a:buFont typeface="Arial" panose="020B0604020202020204" pitchFamily="34" charset="0"/>
              <a:buChar char="•"/>
            </a:pPr>
            <a:r>
              <a:rPr lang="en-US" dirty="0"/>
              <a:t>unlikely to get feedback from null receivers, as they are potential adversaries</a:t>
            </a:r>
          </a:p>
          <a:p>
            <a:pPr marL="457200" indent="-457200">
              <a:buFont typeface="Arial" panose="020B0604020202020204" pitchFamily="34" charset="0"/>
              <a:buChar char="•"/>
            </a:pPr>
            <a:r>
              <a:rPr lang="en-US" dirty="0">
                <a:solidFill>
                  <a:srgbClr val="7030A0"/>
                </a:solidFill>
              </a:rPr>
              <a:t>guarantee convergence to a local or global optimum solution</a:t>
            </a:r>
          </a:p>
          <a:p>
            <a:pPr marL="800100" lvl="1" indent="-342900">
              <a:buFont typeface="Arial" panose="020B0604020202020204" pitchFamily="34" charset="0"/>
              <a:buChar char="•"/>
            </a:pPr>
            <a:r>
              <a:rPr lang="en-US" dirty="0"/>
              <a:t>does the algorithm converge for arbitrary initialization? (future work)</a:t>
            </a:r>
          </a:p>
          <a:p>
            <a:pPr marL="800100" lvl="1" indent="-342900">
              <a:buFont typeface="Arial" panose="020B0604020202020204" pitchFamily="34" charset="0"/>
              <a:buChar char="•"/>
            </a:pPr>
            <a:r>
              <a:rPr lang="en-US" dirty="0"/>
              <a:t>does there exist an exact solution?</a:t>
            </a:r>
          </a:p>
          <a:p>
            <a:pPr marL="800100" lvl="1" indent="-342900">
              <a:buFont typeface="Arial" panose="020B0604020202020204" pitchFamily="34" charset="0"/>
              <a:buChar char="•"/>
            </a:pPr>
            <a:r>
              <a:rPr lang="en-US" dirty="0"/>
              <a:t>how many transmitting agents are required? (ongoing work)</a:t>
            </a:r>
          </a:p>
          <a:p>
            <a:pPr marL="457200" indent="-457200">
              <a:buFont typeface="Arial" panose="020B0604020202020204" pitchFamily="34" charset="0"/>
              <a:buChar char="•"/>
            </a:pPr>
            <a:r>
              <a:rPr lang="en-US" dirty="0">
                <a:solidFill>
                  <a:srgbClr val="7030A0"/>
                </a:solidFill>
              </a:rPr>
              <a:t>rate of convergence</a:t>
            </a:r>
          </a:p>
          <a:p>
            <a:pPr marL="800100" lvl="1" indent="-342900">
              <a:buFont typeface="Arial" panose="020B0604020202020204" pitchFamily="34" charset="0"/>
              <a:buChar char="•"/>
            </a:pPr>
            <a:r>
              <a:rPr lang="en-US" dirty="0"/>
              <a:t>require a smaller number of iterations for faster establishment of communication link with receivers </a:t>
            </a:r>
          </a:p>
          <a:p>
            <a:pPr marL="800100" lvl="1" indent="-342900">
              <a:buFont typeface="Arial" panose="020B0604020202020204" pitchFamily="34" charset="0"/>
              <a:buChar char="•"/>
            </a:pPr>
            <a:r>
              <a:rPr lang="en-US" dirty="0"/>
              <a:t>characterize how many iterations are required to get a close enough solution (future work)</a:t>
            </a:r>
          </a:p>
          <a:p>
            <a:pPr marL="457200" indent="-457200">
              <a:buFont typeface="Arial" panose="020B0604020202020204" pitchFamily="34" charset="0"/>
              <a:buChar char="•"/>
            </a:pPr>
            <a:r>
              <a:rPr lang="en-US" dirty="0">
                <a:solidFill>
                  <a:srgbClr val="7030A0"/>
                </a:solidFill>
              </a:rPr>
              <a:t>what is considered as close enough?</a:t>
            </a:r>
          </a:p>
          <a:p>
            <a:pPr marL="800100" lvl="1" indent="-342900">
              <a:buFont typeface="Arial" panose="020B0604020202020204" pitchFamily="34" charset="0"/>
              <a:buChar char="•"/>
            </a:pPr>
            <a:r>
              <a:rPr lang="en-US" dirty="0"/>
              <a:t>measure the gap in dB</a:t>
            </a:r>
          </a:p>
          <a:p>
            <a:pPr marL="457200" indent="-457200">
              <a:buFont typeface="Arial" panose="020B0604020202020204" pitchFamily="34" charset="0"/>
              <a:buChar char="•"/>
            </a:pPr>
            <a:r>
              <a:rPr lang="en-US" dirty="0">
                <a:solidFill>
                  <a:srgbClr val="7030A0"/>
                </a:solidFill>
              </a:rPr>
              <a:t>robustness</a:t>
            </a:r>
          </a:p>
          <a:p>
            <a:pPr marL="800100" lvl="1" indent="-342900">
              <a:buFont typeface="Arial" panose="020B0604020202020204" pitchFamily="34" charset="0"/>
              <a:buChar char="•"/>
            </a:pPr>
            <a:r>
              <a:rPr lang="en-US" dirty="0"/>
              <a:t>channel noise: channel parameters may not be known precisely</a:t>
            </a:r>
          </a:p>
          <a:p>
            <a:pPr marL="800100" lvl="1" indent="-342900">
              <a:buFont typeface="Arial" panose="020B0604020202020204" pitchFamily="34" charset="0"/>
              <a:buChar char="•"/>
            </a:pPr>
            <a:r>
              <a:rPr lang="en-US" dirty="0"/>
              <a:t>measurement noise: receiver locations may not be known precisely (future work)</a:t>
            </a:r>
          </a:p>
          <a:p>
            <a:pPr marL="457200" indent="-457200">
              <a:buFont typeface="Arial" panose="020B0604020202020204" pitchFamily="34" charset="0"/>
              <a:buChar char="•"/>
            </a:pPr>
            <a:r>
              <a:rPr lang="en-US" dirty="0">
                <a:solidFill>
                  <a:srgbClr val="7030A0"/>
                </a:solidFill>
              </a:rPr>
              <a:t>directivity</a:t>
            </a:r>
          </a:p>
          <a:p>
            <a:pPr marL="800100" lvl="1" indent="-342900">
              <a:buFont typeface="Arial" panose="020B0604020202020204" pitchFamily="34" charset="0"/>
              <a:buChar char="•"/>
            </a:pPr>
            <a:r>
              <a:rPr lang="en-US" dirty="0"/>
              <a:t>does the constructed combined signal spread towards directions other than the specified receivers? (future work)</a:t>
            </a:r>
          </a:p>
          <a:p>
            <a:pPr marL="457200" indent="-457200">
              <a:buFont typeface="Arial" panose="020B0604020202020204" pitchFamily="34" charset="0"/>
              <a:buChar char="•"/>
            </a:pPr>
            <a:r>
              <a:rPr lang="en-US" dirty="0">
                <a:solidFill>
                  <a:srgbClr val="7030A0"/>
                </a:solidFill>
              </a:rPr>
              <a:t>node placement and node selection</a:t>
            </a:r>
          </a:p>
          <a:p>
            <a:pPr marL="800100" lvl="1" indent="-342900">
              <a:buFont typeface="Arial" panose="020B0604020202020204" pitchFamily="34" charset="0"/>
              <a:buChar char="•"/>
            </a:pPr>
            <a:r>
              <a:rPr lang="en-US" dirty="0"/>
              <a:t>optimize position and the number of active agents (future work)</a:t>
            </a:r>
          </a:p>
          <a:p>
            <a:pPr lvl="1"/>
            <a:endParaRPr lang="en-US" dirty="0"/>
          </a:p>
        </p:txBody>
      </p:sp>
    </p:spTree>
    <p:extLst>
      <p:ext uri="{BB962C8B-B14F-4D97-AF65-F5344CB8AC3E}">
        <p14:creationId xmlns:p14="http://schemas.microsoft.com/office/powerpoint/2010/main" val="75078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Comparison with Related Works</a:t>
            </a:r>
            <a:endParaRPr lang="en-US" sz="2000" dirty="0"/>
          </a:p>
        </p:txBody>
      </p:sp>
      <p:graphicFrame>
        <p:nvGraphicFramePr>
          <p:cNvPr id="5" name="Table 4">
            <a:extLst>
              <a:ext uri="{FF2B5EF4-FFF2-40B4-BE49-F238E27FC236}">
                <a16:creationId xmlns:a16="http://schemas.microsoft.com/office/drawing/2014/main" id="{55D4E6E3-C596-42CF-BF40-C4557E40A02C}"/>
              </a:ext>
            </a:extLst>
          </p:cNvPr>
          <p:cNvGraphicFramePr>
            <a:graphicFrameLocks noGrp="1"/>
          </p:cNvGraphicFramePr>
          <p:nvPr>
            <p:extLst>
              <p:ext uri="{D42A27DB-BD31-4B8C-83A1-F6EECF244321}">
                <p14:modId xmlns:p14="http://schemas.microsoft.com/office/powerpoint/2010/main" val="1490903388"/>
              </p:ext>
            </p:extLst>
          </p:nvPr>
        </p:nvGraphicFramePr>
        <p:xfrm>
          <a:off x="101600" y="614610"/>
          <a:ext cx="11988800" cy="3977640"/>
        </p:xfrm>
        <a:graphic>
          <a:graphicData uri="http://schemas.openxmlformats.org/drawingml/2006/table">
            <a:tbl>
              <a:tblPr firstRow="1" bandRow="1">
                <a:tableStyleId>{5C22544A-7EE6-4342-B048-85BDC9FD1C3A}</a:tableStyleId>
              </a:tblPr>
              <a:tblGrid>
                <a:gridCol w="789038">
                  <a:extLst>
                    <a:ext uri="{9D8B030D-6E8A-4147-A177-3AD203B41FA5}">
                      <a16:colId xmlns:a16="http://schemas.microsoft.com/office/drawing/2014/main" val="2485548924"/>
                    </a:ext>
                  </a:extLst>
                </a:gridCol>
                <a:gridCol w="3649320">
                  <a:extLst>
                    <a:ext uri="{9D8B030D-6E8A-4147-A177-3AD203B41FA5}">
                      <a16:colId xmlns:a16="http://schemas.microsoft.com/office/drawing/2014/main" val="291241255"/>
                    </a:ext>
                  </a:extLst>
                </a:gridCol>
                <a:gridCol w="7550442">
                  <a:extLst>
                    <a:ext uri="{9D8B030D-6E8A-4147-A177-3AD203B41FA5}">
                      <a16:colId xmlns:a16="http://schemas.microsoft.com/office/drawing/2014/main" val="49925319"/>
                    </a:ext>
                  </a:extLst>
                </a:gridCol>
              </a:tblGrid>
              <a:tr h="370840">
                <a:tc>
                  <a:txBody>
                    <a:bodyPr/>
                    <a:lstStyle/>
                    <a:p>
                      <a:pPr algn="ctr"/>
                      <a:endParaRPr lang="en-US" sz="17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Prior Work</a:t>
                      </a:r>
                    </a:p>
                  </a:txBody>
                  <a:tcPr/>
                </a:tc>
                <a:tc>
                  <a:txBody>
                    <a:bodyPr/>
                    <a:lstStyle/>
                    <a:p>
                      <a:pPr algn="ctr"/>
                      <a:r>
                        <a:rPr lang="en-US" sz="1700" dirty="0"/>
                        <a:t>Our Work</a:t>
                      </a:r>
                    </a:p>
                  </a:txBody>
                  <a:tcPr/>
                </a:tc>
                <a:extLst>
                  <a:ext uri="{0D108BD9-81ED-4DB2-BD59-A6C34878D82A}">
                    <a16:rowId xmlns:a16="http://schemas.microsoft.com/office/drawing/2014/main" val="2726083124"/>
                  </a:ext>
                </a:extLst>
              </a:tr>
              <a:tr h="370840">
                <a:tc>
                  <a:txBody>
                    <a:bodyPr/>
                    <a:lstStyle/>
                    <a:p>
                      <a:pPr algn="ctr"/>
                      <a:r>
                        <a:rPr lang="en-US" sz="1700" dirty="0"/>
                        <a:t>[1]-[4]</a:t>
                      </a:r>
                    </a:p>
                  </a:txBody>
                  <a:tcPr/>
                </a:tc>
                <a:tc>
                  <a:txBody>
                    <a:bodyPr/>
                    <a:lstStyle/>
                    <a:p>
                      <a:pPr algn="ctr"/>
                      <a:r>
                        <a:rPr lang="en-US" sz="1700" dirty="0"/>
                        <a:t>objective: maximizing gain or steering nulls at specific locations</a:t>
                      </a:r>
                    </a:p>
                  </a:txBody>
                  <a:tcPr/>
                </a:tc>
                <a:tc>
                  <a:txBody>
                    <a:bodyPr/>
                    <a:lstStyle/>
                    <a:p>
                      <a:pPr algn="ctr"/>
                      <a:r>
                        <a:rPr lang="en-US" sz="1700" dirty="0"/>
                        <a:t>objective: beampattern matching</a:t>
                      </a:r>
                    </a:p>
                    <a:p>
                      <a:pPr algn="ctr"/>
                      <a:r>
                        <a:rPr lang="en-US" sz="1700" dirty="0"/>
                        <a:t>advantages: precise control over desired power at multiple locations, inherent simultaneous beamforming and nullforming in constructive manner,</a:t>
                      </a:r>
                    </a:p>
                    <a:p>
                      <a:pPr algn="ctr"/>
                      <a:r>
                        <a:rPr lang="en-US" sz="1700" dirty="0"/>
                        <a:t>can include additional constraints (limited transmit power, derivative constraints when receiver locations are not precisely known)</a:t>
                      </a:r>
                    </a:p>
                  </a:txBody>
                  <a:tcPr/>
                </a:tc>
                <a:extLst>
                  <a:ext uri="{0D108BD9-81ED-4DB2-BD59-A6C34878D82A}">
                    <a16:rowId xmlns:a16="http://schemas.microsoft.com/office/drawing/2014/main" val="3710514492"/>
                  </a:ext>
                </a:extLst>
              </a:tr>
              <a:tr h="370840">
                <a:tc>
                  <a:txBody>
                    <a:bodyPr/>
                    <a:lstStyle/>
                    <a:p>
                      <a:pPr algn="ctr"/>
                      <a:r>
                        <a:rPr lang="en-US" sz="1700" dirty="0"/>
                        <a:t>[5]-[7]</a:t>
                      </a:r>
                    </a:p>
                  </a:txBody>
                  <a:tcPr/>
                </a:tc>
                <a:tc>
                  <a:txBody>
                    <a:bodyPr/>
                    <a:lstStyle/>
                    <a:p>
                      <a:pPr algn="ctr"/>
                      <a:r>
                        <a:rPr lang="en-US" sz="1700" dirty="0"/>
                        <a:t>utilize receiver feedbacks</a:t>
                      </a:r>
                    </a:p>
                  </a:txBody>
                  <a:tcPr/>
                </a:tc>
                <a:tc>
                  <a:txBody>
                    <a:bodyPr/>
                    <a:lstStyle/>
                    <a:p>
                      <a:pPr algn="ctr"/>
                      <a:r>
                        <a:rPr lang="en-US" sz="1700" dirty="0"/>
                        <a:t>does not require receiver feedbacks</a:t>
                      </a:r>
                    </a:p>
                  </a:txBody>
                  <a:tcPr/>
                </a:tc>
                <a:extLst>
                  <a:ext uri="{0D108BD9-81ED-4DB2-BD59-A6C34878D82A}">
                    <a16:rowId xmlns:a16="http://schemas.microsoft.com/office/drawing/2014/main" val="148068667"/>
                  </a:ext>
                </a:extLst>
              </a:tr>
              <a:tr h="370840">
                <a:tc>
                  <a:txBody>
                    <a:bodyPr/>
                    <a:lstStyle/>
                    <a:p>
                      <a:pPr algn="ctr"/>
                      <a:r>
                        <a:rPr lang="en-US" sz="1700" dirty="0"/>
                        <a:t>[8], [9]</a:t>
                      </a:r>
                    </a:p>
                  </a:txBody>
                  <a:tcPr/>
                </a:tc>
                <a:tc>
                  <a:txBody>
                    <a:bodyPr/>
                    <a:lstStyle/>
                    <a:p>
                      <a:pPr algn="ctr"/>
                      <a:r>
                        <a:rPr lang="en-US" sz="1700" dirty="0"/>
                        <a:t>sparse beamforming, mobile agents</a:t>
                      </a:r>
                    </a:p>
                  </a:txBody>
                  <a:tcPr/>
                </a:tc>
                <a:tc>
                  <a:txBody>
                    <a:bodyPr/>
                    <a:lstStyle/>
                    <a:p>
                      <a:pPr algn="ctr"/>
                      <a:r>
                        <a:rPr lang="en-US" sz="1700" dirty="0"/>
                        <a:t>fixed number of agents, stationary agents,</a:t>
                      </a:r>
                    </a:p>
                    <a:p>
                      <a:pPr algn="ctr"/>
                      <a:r>
                        <a:rPr lang="en-US" sz="1700" dirty="0"/>
                        <a:t> in future, will be incorporated in framework of [8]</a:t>
                      </a:r>
                    </a:p>
                  </a:txBody>
                  <a:tcPr/>
                </a:tc>
                <a:extLst>
                  <a:ext uri="{0D108BD9-81ED-4DB2-BD59-A6C34878D82A}">
                    <a16:rowId xmlns:a16="http://schemas.microsoft.com/office/drawing/2014/main" val="1887556966"/>
                  </a:ext>
                </a:extLst>
              </a:tr>
              <a:tr h="370840">
                <a:tc>
                  <a:txBody>
                    <a:bodyPr/>
                    <a:lstStyle/>
                    <a:p>
                      <a:pPr algn="ctr"/>
                      <a:r>
                        <a:rPr lang="en-US" sz="1700" dirty="0"/>
                        <a:t>[7], [10]</a:t>
                      </a:r>
                    </a:p>
                  </a:txBody>
                  <a:tcPr/>
                </a:tc>
                <a:tc>
                  <a:txBody>
                    <a:bodyPr/>
                    <a:lstStyle/>
                    <a:p>
                      <a:pPr algn="ctr"/>
                      <a:r>
                        <a:rPr lang="en-US" sz="1700" dirty="0"/>
                        <a:t>channel model-free [7], probabilistic channel prediction and path planning for minimizing power [10]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feedback-free, unlike [7]</a:t>
                      </a:r>
                    </a:p>
                    <a:p>
                      <a:pPr algn="ctr"/>
                      <a:r>
                        <a:rPr lang="en-US" sz="1700" dirty="0"/>
                        <a:t>beampattern matching, unlike [10]</a:t>
                      </a:r>
                    </a:p>
                  </a:txBody>
                  <a:tcPr/>
                </a:tc>
                <a:extLst>
                  <a:ext uri="{0D108BD9-81ED-4DB2-BD59-A6C34878D82A}">
                    <a16:rowId xmlns:a16="http://schemas.microsoft.com/office/drawing/2014/main" val="2273407031"/>
                  </a:ext>
                </a:extLst>
              </a:tr>
              <a:tr h="370840">
                <a:tc>
                  <a:txBody>
                    <a:bodyPr/>
                    <a:lstStyle/>
                    <a:p>
                      <a:pPr algn="ctr"/>
                      <a:r>
                        <a:rPr lang="en-US" sz="1700" dirty="0"/>
                        <a:t>[11]</a:t>
                      </a:r>
                    </a:p>
                  </a:txBody>
                  <a:tcPr/>
                </a:tc>
                <a:tc>
                  <a:txBody>
                    <a:bodyPr/>
                    <a:lstStyle/>
                    <a:p>
                      <a:pPr algn="ctr"/>
                      <a:r>
                        <a:rPr lang="en-US" sz="1700" dirty="0"/>
                        <a:t>receiver feedback-free</a:t>
                      </a:r>
                    </a:p>
                  </a:txBody>
                  <a:tcPr/>
                </a:tc>
                <a:tc>
                  <a:txBody>
                    <a:bodyPr/>
                    <a:lstStyle/>
                    <a:p>
                      <a:pPr algn="ctr"/>
                      <a:r>
                        <a:rPr lang="en-US" sz="1700" dirty="0"/>
                        <a:t>does not assume line-of-sight channels</a:t>
                      </a:r>
                    </a:p>
                  </a:txBody>
                  <a:tcPr/>
                </a:tc>
                <a:extLst>
                  <a:ext uri="{0D108BD9-81ED-4DB2-BD59-A6C34878D82A}">
                    <a16:rowId xmlns:a16="http://schemas.microsoft.com/office/drawing/2014/main" val="83338355"/>
                  </a:ext>
                </a:extLst>
              </a:tr>
            </a:tbl>
          </a:graphicData>
        </a:graphic>
      </p:graphicFrame>
      <p:sp>
        <p:nvSpPr>
          <p:cNvPr id="6" name="TextBox 5">
            <a:extLst>
              <a:ext uri="{FF2B5EF4-FFF2-40B4-BE49-F238E27FC236}">
                <a16:creationId xmlns:a16="http://schemas.microsoft.com/office/drawing/2014/main" id="{B72B3DE1-978F-46C4-9CB6-2C79B896C6DA}"/>
              </a:ext>
            </a:extLst>
          </p:cNvPr>
          <p:cNvSpPr txBox="1"/>
          <p:nvPr/>
        </p:nvSpPr>
        <p:spPr>
          <a:xfrm>
            <a:off x="-12118" y="4600010"/>
            <a:ext cx="12192000" cy="2308324"/>
          </a:xfrm>
          <a:prstGeom prst="rect">
            <a:avLst/>
          </a:prstGeom>
          <a:noFill/>
        </p:spPr>
        <p:txBody>
          <a:bodyPr wrap="square" rtlCol="0">
            <a:spAutoFit/>
          </a:bodyPr>
          <a:lstStyle/>
          <a:p>
            <a:r>
              <a:rPr lang="en-US" sz="900" dirty="0"/>
              <a:t>[1] D Richard Brown, </a:t>
            </a:r>
            <a:r>
              <a:rPr lang="en-US" sz="900" dirty="0" err="1"/>
              <a:t>Upamanyu</a:t>
            </a:r>
            <a:r>
              <a:rPr lang="en-US" sz="900" dirty="0"/>
              <a:t> </a:t>
            </a:r>
            <a:r>
              <a:rPr lang="en-US" sz="900" dirty="0" err="1"/>
              <a:t>Madhow</a:t>
            </a:r>
            <a:r>
              <a:rPr lang="en-US" sz="900" dirty="0"/>
              <a:t>, Patrick </a:t>
            </a:r>
            <a:r>
              <a:rPr lang="en-US" sz="900" dirty="0" err="1"/>
              <a:t>Bidigare</a:t>
            </a:r>
            <a:r>
              <a:rPr lang="en-US" sz="900" dirty="0"/>
              <a:t>, and </a:t>
            </a:r>
            <a:r>
              <a:rPr lang="en-US" sz="900" dirty="0" err="1"/>
              <a:t>Soura</a:t>
            </a:r>
            <a:r>
              <a:rPr lang="en-US" sz="900" dirty="0"/>
              <a:t> Dasgupta. Receiver-coordinated distributed transmit nullforming with channel state uncertainty. In 2012 46th Annual Conference on Information Sciences and Systems (CISS), pages 1–6. IEEE, 2012.</a:t>
            </a:r>
          </a:p>
          <a:p>
            <a:r>
              <a:rPr lang="en-US" sz="900" dirty="0"/>
              <a:t>[2] </a:t>
            </a:r>
            <a:r>
              <a:rPr lang="en-US" sz="900" dirty="0" err="1"/>
              <a:t>Yongsheng</a:t>
            </a:r>
            <a:r>
              <a:rPr lang="en-US" sz="900" dirty="0"/>
              <a:t> Fan, </a:t>
            </a:r>
            <a:r>
              <a:rPr lang="en-US" sz="900" dirty="0" err="1"/>
              <a:t>Yuanping</a:t>
            </a:r>
            <a:r>
              <a:rPr lang="en-US" sz="900" dirty="0"/>
              <a:t> Zhou, </a:t>
            </a:r>
            <a:r>
              <a:rPr lang="en-US" sz="900" dirty="0" err="1"/>
              <a:t>Donglin</a:t>
            </a:r>
            <a:r>
              <a:rPr lang="en-US" sz="900" dirty="0"/>
              <a:t> He, and </a:t>
            </a:r>
            <a:r>
              <a:rPr lang="en-US" sz="900" dirty="0" err="1"/>
              <a:t>Wenlong</a:t>
            </a:r>
            <a:r>
              <a:rPr lang="en-US" sz="900" dirty="0"/>
              <a:t> Xia. Fast transmit beamforming with distributed antennas. IEEE Antennas and Wireless Propagation Letters, 16:121–124, 2016.</a:t>
            </a:r>
          </a:p>
          <a:p>
            <a:r>
              <a:rPr lang="en-US" sz="900" dirty="0"/>
              <a:t>[3] Sairam </a:t>
            </a:r>
            <a:r>
              <a:rPr lang="en-US" sz="900" dirty="0" err="1"/>
              <a:t>Goguri</a:t>
            </a:r>
            <a:r>
              <a:rPr lang="en-US" sz="900" dirty="0"/>
              <a:t>, Ben </a:t>
            </a:r>
            <a:r>
              <a:rPr lang="en-US" sz="900" dirty="0" err="1"/>
              <a:t>Peiffer</a:t>
            </a:r>
            <a:r>
              <a:rPr lang="en-US" sz="900" dirty="0"/>
              <a:t>, Raghu </a:t>
            </a:r>
            <a:r>
              <a:rPr lang="en-US" sz="900" dirty="0" err="1"/>
              <a:t>Mudumbai</a:t>
            </a:r>
            <a:r>
              <a:rPr lang="en-US" sz="900" dirty="0"/>
              <a:t>, and </a:t>
            </a:r>
            <a:r>
              <a:rPr lang="en-US" sz="900" dirty="0" err="1"/>
              <a:t>Soura</a:t>
            </a:r>
            <a:r>
              <a:rPr lang="en-US" sz="900" dirty="0"/>
              <a:t> Dasgupta. A class of scalable feedback algorithms for beam and null-forming from distributed arrays. In 2016 50th Asilomar Conference on Signals, Systems and Computers, pages 1447–1451. IEEE, 2016.</a:t>
            </a:r>
          </a:p>
          <a:p>
            <a:r>
              <a:rPr lang="en-US" sz="900" dirty="0"/>
              <a:t>[4] Justin S Kong, </a:t>
            </a:r>
            <a:r>
              <a:rPr lang="en-US" sz="900" dirty="0" err="1"/>
              <a:t>Fikadu</a:t>
            </a:r>
            <a:r>
              <a:rPr lang="en-US" sz="900" dirty="0"/>
              <a:t> T </a:t>
            </a:r>
            <a:r>
              <a:rPr lang="en-US" sz="900" dirty="0" err="1"/>
              <a:t>Dagefu</a:t>
            </a:r>
            <a:r>
              <a:rPr lang="en-US" sz="900" dirty="0"/>
              <a:t>, and Brian M Sadler. Distributed adaptive beamforming and nullforming for secure wireless communications, March 31 2022. US Patent App. 17/205,355.</a:t>
            </a:r>
          </a:p>
          <a:p>
            <a:r>
              <a:rPr lang="en-US" sz="900" dirty="0"/>
              <a:t>[5] Amy Kumar, </a:t>
            </a:r>
            <a:r>
              <a:rPr lang="en-US" sz="900" dirty="0" err="1"/>
              <a:t>Raghuraman</a:t>
            </a:r>
            <a:r>
              <a:rPr lang="en-US" sz="900" dirty="0"/>
              <a:t> </a:t>
            </a:r>
            <a:r>
              <a:rPr lang="en-US" sz="900" dirty="0" err="1"/>
              <a:t>Mudumbai</a:t>
            </a:r>
            <a:r>
              <a:rPr lang="en-US" sz="900" dirty="0"/>
              <a:t>, </a:t>
            </a:r>
            <a:r>
              <a:rPr lang="en-US" sz="900" dirty="0" err="1"/>
              <a:t>Soura</a:t>
            </a:r>
            <a:r>
              <a:rPr lang="en-US" sz="900" dirty="0"/>
              <a:t> Dasgupta, </a:t>
            </a:r>
            <a:r>
              <a:rPr lang="en-US" sz="900" dirty="0" err="1"/>
              <a:t>Upamanyu</a:t>
            </a:r>
            <a:r>
              <a:rPr lang="en-US" sz="900" dirty="0"/>
              <a:t> </a:t>
            </a:r>
            <a:r>
              <a:rPr lang="en-US" sz="900" dirty="0" err="1"/>
              <a:t>Madhow</a:t>
            </a:r>
            <a:r>
              <a:rPr lang="en-US" sz="900" dirty="0"/>
              <a:t>, and D Richard Brown. Distributed MIMO multicast with protected receivers: A scalable algorithm for joint beamforming and nullforming. IEEE Transactions on Wireless Communications, 16(1):512–525, 2016.</a:t>
            </a:r>
          </a:p>
          <a:p>
            <a:r>
              <a:rPr lang="en-US" sz="900" dirty="0"/>
              <a:t>[6] </a:t>
            </a:r>
            <a:r>
              <a:rPr lang="en-US" sz="900" dirty="0" err="1"/>
              <a:t>Jemin</a:t>
            </a:r>
            <a:r>
              <a:rPr lang="en-US" sz="900" dirty="0"/>
              <a:t> George, </a:t>
            </a:r>
            <a:r>
              <a:rPr lang="en-US" sz="900" dirty="0" err="1"/>
              <a:t>Anjaly</a:t>
            </a:r>
            <a:r>
              <a:rPr lang="en-US" sz="900" dirty="0"/>
              <a:t> </a:t>
            </a:r>
            <a:r>
              <a:rPr lang="en-US" sz="900" dirty="0" err="1"/>
              <a:t>Parayil</a:t>
            </a:r>
            <a:r>
              <a:rPr lang="en-US" sz="900" dirty="0"/>
              <a:t>, </a:t>
            </a:r>
            <a:r>
              <a:rPr lang="en-US" sz="900" dirty="0" err="1"/>
              <a:t>Cemal</a:t>
            </a:r>
            <a:r>
              <a:rPr lang="en-US" sz="900" dirty="0"/>
              <a:t> </a:t>
            </a:r>
            <a:r>
              <a:rPr lang="en-US" sz="900" dirty="0" err="1"/>
              <a:t>Tugrul</a:t>
            </a:r>
            <a:r>
              <a:rPr lang="en-US" sz="900" dirty="0"/>
              <a:t> Yilmaz, Bethany L </a:t>
            </a:r>
            <a:r>
              <a:rPr lang="en-US" sz="900" dirty="0" err="1"/>
              <a:t>Allik</a:t>
            </a:r>
            <a:r>
              <a:rPr lang="en-US" sz="900" dirty="0"/>
              <a:t>, He Bai, and </a:t>
            </a:r>
            <a:r>
              <a:rPr lang="en-US" sz="900" dirty="0" err="1"/>
              <a:t>Aranya</a:t>
            </a:r>
            <a:r>
              <a:rPr lang="en-US" sz="900" dirty="0"/>
              <a:t> </a:t>
            </a:r>
            <a:r>
              <a:rPr lang="en-US" sz="900" dirty="0" err="1"/>
              <a:t>Chakrabortty</a:t>
            </a:r>
            <a:r>
              <a:rPr lang="en-US" sz="900" dirty="0"/>
              <a:t>. Multi-agent coordination for distributed transmit beamforming. In 2020 American Control Conference (ACC), pages 144–149. IEEE, 2020.</a:t>
            </a:r>
          </a:p>
          <a:p>
            <a:r>
              <a:rPr lang="en-US" sz="900" dirty="0"/>
              <a:t>[7] </a:t>
            </a:r>
            <a:r>
              <a:rPr lang="en-US" sz="900" dirty="0" err="1"/>
              <a:t>Jemin</a:t>
            </a:r>
            <a:r>
              <a:rPr lang="en-US" sz="900" dirty="0"/>
              <a:t> George, </a:t>
            </a:r>
            <a:r>
              <a:rPr lang="en-US" sz="900" dirty="0" err="1"/>
              <a:t>Cemal</a:t>
            </a:r>
            <a:r>
              <a:rPr lang="en-US" sz="900" dirty="0"/>
              <a:t> </a:t>
            </a:r>
            <a:r>
              <a:rPr lang="en-US" sz="900" dirty="0" err="1"/>
              <a:t>Tugrul</a:t>
            </a:r>
            <a:r>
              <a:rPr lang="en-US" sz="900" dirty="0"/>
              <a:t> Yilmaz, </a:t>
            </a:r>
            <a:r>
              <a:rPr lang="en-US" sz="900" dirty="0" err="1"/>
              <a:t>Anjaly</a:t>
            </a:r>
            <a:r>
              <a:rPr lang="en-US" sz="900" dirty="0"/>
              <a:t> </a:t>
            </a:r>
            <a:r>
              <a:rPr lang="en-US" sz="900" dirty="0" err="1"/>
              <a:t>Parayil</a:t>
            </a:r>
            <a:r>
              <a:rPr lang="en-US" sz="900" dirty="0"/>
              <a:t>, and </a:t>
            </a:r>
            <a:r>
              <a:rPr lang="en-US" sz="900" dirty="0" err="1"/>
              <a:t>Aranya</a:t>
            </a:r>
            <a:r>
              <a:rPr lang="en-US" sz="900" dirty="0"/>
              <a:t> </a:t>
            </a:r>
            <a:r>
              <a:rPr lang="en-US" sz="900" dirty="0" err="1"/>
              <a:t>Chakrabortty</a:t>
            </a:r>
            <a:r>
              <a:rPr lang="en-US" sz="900" dirty="0"/>
              <a:t>. A model-free approach to distributed transmit beamforming. In ICASSP 2020-2020 IEEE International Conference on Acoustics, Speech and Signal Processing (ICASSP), pages 5170–5174. IEEE, 2020.</a:t>
            </a:r>
            <a:br>
              <a:rPr lang="en-US" sz="900" dirty="0"/>
            </a:br>
            <a:r>
              <a:rPr lang="en-US" sz="900" dirty="0"/>
              <a:t>[8] </a:t>
            </a:r>
            <a:r>
              <a:rPr lang="en-US" sz="900" dirty="0" err="1"/>
              <a:t>Anjaly</a:t>
            </a:r>
            <a:r>
              <a:rPr lang="en-US" sz="900" dirty="0"/>
              <a:t> </a:t>
            </a:r>
            <a:r>
              <a:rPr lang="en-US" sz="900" dirty="0" err="1"/>
              <a:t>Parayil</a:t>
            </a:r>
            <a:r>
              <a:rPr lang="en-US" sz="900" dirty="0"/>
              <a:t>, Amrit Singh </a:t>
            </a:r>
            <a:r>
              <a:rPr lang="en-US" sz="900" dirty="0" err="1"/>
              <a:t>Bedi</a:t>
            </a:r>
            <a:r>
              <a:rPr lang="en-US" sz="900" dirty="0"/>
              <a:t>, and Alec Koppel. Joint position and beamforming control via alternating nonlinear least-squares with a hierarchical gamma prior. In 2021 American Control Conference (ACC), pages 3513–3518. IEEE, 2021.</a:t>
            </a:r>
            <a:br>
              <a:rPr lang="en-US" sz="900" dirty="0"/>
            </a:br>
            <a:r>
              <a:rPr lang="en-US" sz="900" dirty="0"/>
              <a:t>[9] </a:t>
            </a:r>
            <a:r>
              <a:rPr lang="en-US" sz="900" dirty="0" err="1"/>
              <a:t>Tzanis</a:t>
            </a:r>
            <a:r>
              <a:rPr lang="en-US" sz="900" dirty="0"/>
              <a:t> Anevlavis, Jonathan Bunton, </a:t>
            </a:r>
            <a:r>
              <a:rPr lang="en-US" sz="900" dirty="0" err="1"/>
              <a:t>Anjaly</a:t>
            </a:r>
            <a:r>
              <a:rPr lang="en-US" sz="900" dirty="0"/>
              <a:t> </a:t>
            </a:r>
            <a:r>
              <a:rPr lang="en-US" sz="900" dirty="0" err="1"/>
              <a:t>Parayil</a:t>
            </a:r>
            <a:r>
              <a:rPr lang="en-US" sz="900" dirty="0"/>
              <a:t>, </a:t>
            </a:r>
            <a:r>
              <a:rPr lang="en-US" sz="900" dirty="0" err="1"/>
              <a:t>Jemin</a:t>
            </a:r>
            <a:r>
              <a:rPr lang="en-US" sz="900" dirty="0"/>
              <a:t> George, and Paulo </a:t>
            </a:r>
            <a:r>
              <a:rPr lang="en-US" sz="900" dirty="0" err="1"/>
              <a:t>Tabuada</a:t>
            </a:r>
            <a:r>
              <a:rPr lang="en-US" sz="900" dirty="0"/>
              <a:t>. To beam or not to beam? beamforming with </a:t>
            </a:r>
            <a:r>
              <a:rPr lang="en-US" sz="900" dirty="0" err="1"/>
              <a:t>submodularity</a:t>
            </a:r>
            <a:r>
              <a:rPr lang="en-US" sz="900" dirty="0"/>
              <a:t>-inspired group sparsity. In 2020 59th IEEE Conference on Decision and Control (CDC), pages 390–395. IEEE, 2020.</a:t>
            </a:r>
            <a:br>
              <a:rPr lang="en-US" sz="900" dirty="0"/>
            </a:br>
            <a:r>
              <a:rPr lang="en-US" sz="900" dirty="0"/>
              <a:t>[10] Arjun </a:t>
            </a:r>
            <a:r>
              <a:rPr lang="en-US" sz="900" dirty="0" err="1"/>
              <a:t>Muralidharan</a:t>
            </a:r>
            <a:r>
              <a:rPr lang="en-US" sz="900" dirty="0"/>
              <a:t> and </a:t>
            </a:r>
            <a:r>
              <a:rPr lang="en-US" sz="900" dirty="0" err="1"/>
              <a:t>Yasamin</a:t>
            </a:r>
            <a:r>
              <a:rPr lang="en-US" sz="900" dirty="0"/>
              <a:t> </a:t>
            </a:r>
            <a:r>
              <a:rPr lang="en-US" sz="900" dirty="0" err="1"/>
              <a:t>Mostofi</a:t>
            </a:r>
            <a:r>
              <a:rPr lang="en-US" sz="900" dirty="0"/>
              <a:t>. Energy optimal distributed beamforming using unmanned vehicles. IEEE Transactions on Control of Network Systems, 5(4):1529–1540, 2017.</a:t>
            </a:r>
          </a:p>
          <a:p>
            <a:r>
              <a:rPr lang="en-US" sz="900" dirty="0"/>
              <a:t>[11] Samer Hanna, </a:t>
            </a:r>
            <a:r>
              <a:rPr lang="en-US" sz="900" dirty="0" err="1"/>
              <a:t>Enes</a:t>
            </a:r>
            <a:r>
              <a:rPr lang="en-US" sz="900" dirty="0"/>
              <a:t> </a:t>
            </a:r>
            <a:r>
              <a:rPr lang="en-US" sz="900" dirty="0" err="1"/>
              <a:t>Krijestorac</a:t>
            </a:r>
            <a:r>
              <a:rPr lang="en-US" sz="900" dirty="0"/>
              <a:t>, and Danijela </a:t>
            </a:r>
            <a:r>
              <a:rPr lang="en-US" sz="900" dirty="0" err="1"/>
              <a:t>Cabric</a:t>
            </a:r>
            <a:r>
              <a:rPr lang="en-US" sz="900" dirty="0"/>
              <a:t>. Destination-feedback free distributed transmit beamforming using guided directionality. arXiv preprint arXiv:2108.01837, 2021</a:t>
            </a:r>
          </a:p>
        </p:txBody>
      </p:sp>
    </p:spTree>
    <p:extLst>
      <p:ext uri="{BB962C8B-B14F-4D97-AF65-F5344CB8AC3E}">
        <p14:creationId xmlns:p14="http://schemas.microsoft.com/office/powerpoint/2010/main" val="360297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Our contributions</a:t>
            </a:r>
            <a:endParaRPr lang="en-US" sz="2000" dirty="0"/>
          </a:p>
        </p:txBody>
      </p:sp>
      <p:sp>
        <p:nvSpPr>
          <p:cNvPr id="13" name="TextBox 12">
            <a:extLst>
              <a:ext uri="{FF2B5EF4-FFF2-40B4-BE49-F238E27FC236}">
                <a16:creationId xmlns:a16="http://schemas.microsoft.com/office/drawing/2014/main" id="{7AF978C8-ECDE-4627-9711-41638EC81BFF}"/>
              </a:ext>
            </a:extLst>
          </p:cNvPr>
          <p:cNvSpPr txBox="1"/>
          <p:nvPr/>
        </p:nvSpPr>
        <p:spPr>
          <a:xfrm>
            <a:off x="499550" y="2551837"/>
            <a:ext cx="11438044" cy="1754326"/>
          </a:xfrm>
          <a:prstGeom prst="rect">
            <a:avLst/>
          </a:prstGeom>
          <a:noFill/>
        </p:spPr>
        <p:txBody>
          <a:bodyPr wrap="square" rtlCol="0">
            <a:spAutoFit/>
          </a:bodyPr>
          <a:lstStyle/>
          <a:p>
            <a:pPr marL="800100" lvl="1" indent="-342900">
              <a:buFont typeface="Arial" panose="020B0604020202020204" pitchFamily="34" charset="0"/>
              <a:buChar char="•"/>
            </a:pPr>
            <a:r>
              <a:rPr lang="en-US" dirty="0"/>
              <a:t>proposed a novel algorithm: Iteratively Pre-conditioned Gradient-descent for Distributed Beamforming (IPG-DB)</a:t>
            </a:r>
          </a:p>
          <a:p>
            <a:pPr marL="800100" lvl="1" indent="-342900">
              <a:buFont typeface="Arial" panose="020B0604020202020204" pitchFamily="34" charset="0"/>
              <a:buChar char="•"/>
            </a:pPr>
            <a:r>
              <a:rPr lang="en-US" dirty="0"/>
              <a:t>significantly faster than the gradient-descent (GD) based method in [1]</a:t>
            </a:r>
          </a:p>
          <a:p>
            <a:pPr marL="800100" lvl="1" indent="-342900">
              <a:buFont typeface="Arial" panose="020B0604020202020204" pitchFamily="34" charset="0"/>
              <a:buChar char="•"/>
            </a:pPr>
            <a:r>
              <a:rPr lang="en-US" dirty="0"/>
              <a:t>can be incorporated in alternate optimization framework for joint optimization of position, sparsity, and excitation in [1], [2]: replace slower GD with faster IPG-DB</a:t>
            </a:r>
          </a:p>
          <a:p>
            <a:pPr marL="800100" lvl="1" indent="-342900">
              <a:buFont typeface="Arial" panose="020B0604020202020204" pitchFamily="34" charset="0"/>
              <a:buChar char="•"/>
            </a:pPr>
            <a:r>
              <a:rPr lang="en-US" dirty="0"/>
              <a:t>does not rely on receiver feedbacks</a:t>
            </a:r>
          </a:p>
          <a:p>
            <a:pPr marL="800100" lvl="1" indent="-342900">
              <a:buFont typeface="Arial" panose="020B0604020202020204" pitchFamily="34" charset="0"/>
              <a:buChar char="•"/>
            </a:pPr>
            <a:r>
              <a:rPr lang="en-US" dirty="0"/>
              <a:t>does not assume channel fading parameters: robustness to channel noise</a:t>
            </a:r>
          </a:p>
        </p:txBody>
      </p:sp>
      <p:sp>
        <p:nvSpPr>
          <p:cNvPr id="5" name="Rectangle 4">
            <a:extLst>
              <a:ext uri="{FF2B5EF4-FFF2-40B4-BE49-F238E27FC236}">
                <a16:creationId xmlns:a16="http://schemas.microsoft.com/office/drawing/2014/main" id="{C0A337D6-8FE2-4D0F-B35D-1AA109ADF789}"/>
              </a:ext>
            </a:extLst>
          </p:cNvPr>
          <p:cNvSpPr/>
          <p:nvPr/>
        </p:nvSpPr>
        <p:spPr>
          <a:xfrm>
            <a:off x="499550" y="6228826"/>
            <a:ext cx="11506899" cy="369332"/>
          </a:xfrm>
          <a:prstGeom prst="rect">
            <a:avLst/>
          </a:prstGeom>
        </p:spPr>
        <p:txBody>
          <a:bodyPr wrap="square">
            <a:spAutoFit/>
          </a:bodyPr>
          <a:lstStyle/>
          <a:p>
            <a:r>
              <a:rPr lang="en-US" sz="900" dirty="0"/>
              <a:t>[1] </a:t>
            </a:r>
            <a:r>
              <a:rPr lang="en-US" sz="900" dirty="0" err="1"/>
              <a:t>Jemin</a:t>
            </a:r>
            <a:r>
              <a:rPr lang="en-US" sz="900" dirty="0"/>
              <a:t> George, </a:t>
            </a:r>
            <a:r>
              <a:rPr lang="en-US" sz="900" dirty="0" err="1"/>
              <a:t>Anjaly</a:t>
            </a:r>
            <a:r>
              <a:rPr lang="en-US" sz="900" dirty="0"/>
              <a:t> </a:t>
            </a:r>
            <a:r>
              <a:rPr lang="en-US" sz="900" dirty="0" err="1"/>
              <a:t>Parayil</a:t>
            </a:r>
            <a:r>
              <a:rPr lang="en-US" sz="900" dirty="0"/>
              <a:t>, </a:t>
            </a:r>
            <a:r>
              <a:rPr lang="en-US" sz="900" dirty="0" err="1"/>
              <a:t>Cemal</a:t>
            </a:r>
            <a:r>
              <a:rPr lang="en-US" sz="900" dirty="0"/>
              <a:t> </a:t>
            </a:r>
            <a:r>
              <a:rPr lang="en-US" sz="900" dirty="0" err="1"/>
              <a:t>Tugrul</a:t>
            </a:r>
            <a:r>
              <a:rPr lang="en-US" sz="900" dirty="0"/>
              <a:t> Yilmaz, Bethany L </a:t>
            </a:r>
            <a:r>
              <a:rPr lang="en-US" sz="900" dirty="0" err="1"/>
              <a:t>Allik</a:t>
            </a:r>
            <a:r>
              <a:rPr lang="en-US" sz="900" dirty="0"/>
              <a:t>, He Bai, and </a:t>
            </a:r>
            <a:r>
              <a:rPr lang="en-US" sz="900" dirty="0" err="1"/>
              <a:t>Aranya</a:t>
            </a:r>
            <a:r>
              <a:rPr lang="en-US" sz="900" dirty="0"/>
              <a:t> </a:t>
            </a:r>
            <a:r>
              <a:rPr lang="en-US" sz="900" dirty="0" err="1"/>
              <a:t>Chakrabortty</a:t>
            </a:r>
            <a:r>
              <a:rPr lang="en-US" sz="900" dirty="0"/>
              <a:t>. Multi-agent coordination for distributed transmit beamforming. In 2020 American Control Conference (ACC), pages 144–149. IEEE, 2020.</a:t>
            </a:r>
          </a:p>
          <a:p>
            <a:r>
              <a:rPr lang="en-US" sz="900" dirty="0"/>
              <a:t>[2] </a:t>
            </a:r>
            <a:r>
              <a:rPr lang="en-US" sz="900" dirty="0" err="1"/>
              <a:t>Anjaly</a:t>
            </a:r>
            <a:r>
              <a:rPr lang="en-US" sz="900" dirty="0"/>
              <a:t> </a:t>
            </a:r>
            <a:r>
              <a:rPr lang="en-US" sz="900" dirty="0" err="1"/>
              <a:t>Parayil</a:t>
            </a:r>
            <a:r>
              <a:rPr lang="en-US" sz="900" dirty="0"/>
              <a:t>, Amrit Singh </a:t>
            </a:r>
            <a:r>
              <a:rPr lang="en-US" sz="900" dirty="0" err="1"/>
              <a:t>Bedi</a:t>
            </a:r>
            <a:r>
              <a:rPr lang="en-US" sz="900" dirty="0"/>
              <a:t>, and Alec Koppel. Joint position and beamforming control via alternating nonlinear least-squares with a hierarchical gamma prior. In 2021 American Control Conference (ACC), pages 3513–3518. IEEE, 2021.</a:t>
            </a:r>
          </a:p>
        </p:txBody>
      </p:sp>
    </p:spTree>
    <p:extLst>
      <p:ext uri="{BB962C8B-B14F-4D97-AF65-F5344CB8AC3E}">
        <p14:creationId xmlns:p14="http://schemas.microsoft.com/office/powerpoint/2010/main" val="233709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Proposed Settings of Beamforming Agents</a:t>
            </a:r>
            <a:endParaRPr lang="en-US" sz="2000" dirty="0"/>
          </a:p>
        </p:txBody>
      </p:sp>
      <p:sp>
        <p:nvSpPr>
          <p:cNvPr id="13" name="TextBox 12">
            <a:extLst>
              <a:ext uri="{FF2B5EF4-FFF2-40B4-BE49-F238E27FC236}">
                <a16:creationId xmlns:a16="http://schemas.microsoft.com/office/drawing/2014/main" id="{7AF978C8-ECDE-4627-9711-41638EC81BFF}"/>
              </a:ext>
            </a:extLst>
          </p:cNvPr>
          <p:cNvSpPr txBox="1"/>
          <p:nvPr/>
        </p:nvSpPr>
        <p:spPr>
          <a:xfrm>
            <a:off x="415600" y="657833"/>
            <a:ext cx="10634704" cy="2862322"/>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rgbClr val="7030A0"/>
                </a:solidFill>
              </a:rPr>
              <a:t>server-agent based setting</a:t>
            </a:r>
          </a:p>
          <a:p>
            <a:pPr marL="800100" lvl="1" indent="-342900">
              <a:buFont typeface="Arial" panose="020B0604020202020204" pitchFamily="34" charset="0"/>
              <a:buChar char="•"/>
            </a:pPr>
            <a:r>
              <a:rPr lang="en-US" dirty="0"/>
              <a:t>agents can communicate with a common server</a:t>
            </a:r>
          </a:p>
          <a:p>
            <a:pPr marL="800100" lvl="1" indent="-342900">
              <a:buFont typeface="Arial" panose="020B0604020202020204" pitchFamily="34" charset="0"/>
              <a:buChar char="•"/>
            </a:pPr>
            <a:r>
              <a:rPr lang="en-US" dirty="0"/>
              <a:t>no peer-to-peer communication</a:t>
            </a:r>
          </a:p>
          <a:p>
            <a:pPr marL="800100" lvl="1" indent="-342900">
              <a:buFont typeface="Arial" panose="020B0604020202020204" pitchFamily="34" charset="0"/>
              <a:buChar char="•"/>
            </a:pPr>
            <a:endParaRPr lang="en-US" dirty="0"/>
          </a:p>
          <a:p>
            <a:pPr marL="457200" indent="-457200">
              <a:buFont typeface="Arial" panose="020B0604020202020204" pitchFamily="34" charset="0"/>
              <a:buChar char="•"/>
            </a:pPr>
            <a:r>
              <a:rPr lang="en-US" dirty="0">
                <a:solidFill>
                  <a:srgbClr val="7030A0"/>
                </a:solidFill>
              </a:rPr>
              <a:t>what is a server?</a:t>
            </a:r>
          </a:p>
          <a:p>
            <a:pPr marL="800100" lvl="1" indent="-342900">
              <a:buFont typeface="Arial" panose="020B0604020202020204" pitchFamily="34" charset="0"/>
              <a:buChar char="•"/>
            </a:pPr>
            <a:r>
              <a:rPr lang="en-US" dirty="0"/>
              <a:t>can be an auxiliary node, located close to the agents</a:t>
            </a:r>
          </a:p>
          <a:p>
            <a:pPr marL="800100" lvl="1" indent="-342900">
              <a:buFont typeface="Arial" panose="020B0604020202020204" pitchFamily="34" charset="0"/>
              <a:buChar char="•"/>
            </a:pPr>
            <a:r>
              <a:rPr lang="en-US" dirty="0"/>
              <a:t>can exchange information with the agents</a:t>
            </a:r>
          </a:p>
          <a:p>
            <a:pPr marL="800100" lvl="1" indent="-342900">
              <a:buFont typeface="Arial" panose="020B0604020202020204" pitchFamily="34" charset="0"/>
              <a:buChar char="•"/>
            </a:pPr>
            <a:r>
              <a:rPr lang="en-US" dirty="0"/>
              <a:t>can process information (addition, multiplication, etc. basic operations)</a:t>
            </a:r>
          </a:p>
          <a:p>
            <a:pPr marL="800100" lvl="1" indent="-342900">
              <a:buFont typeface="Arial" panose="020B0604020202020204" pitchFamily="34" charset="0"/>
              <a:buChar char="•"/>
            </a:pPr>
            <a:r>
              <a:rPr lang="en-US" dirty="0"/>
              <a:t>need not know the beamforming coefficients, agents’ and receivers’ locations, desired beam and null values</a:t>
            </a:r>
          </a:p>
        </p:txBody>
      </p:sp>
      <p:pic>
        <p:nvPicPr>
          <p:cNvPr id="14" name="Picture 13">
            <a:extLst>
              <a:ext uri="{FF2B5EF4-FFF2-40B4-BE49-F238E27FC236}">
                <a16:creationId xmlns:a16="http://schemas.microsoft.com/office/drawing/2014/main" id="{0FC7EB48-42C6-42F7-A956-7E11B8D37AD3}"/>
              </a:ext>
            </a:extLst>
          </p:cNvPr>
          <p:cNvPicPr>
            <a:picLocks noChangeAspect="1"/>
          </p:cNvPicPr>
          <p:nvPr/>
        </p:nvPicPr>
        <p:blipFill rotWithShape="1">
          <a:blip r:embed="rId2"/>
          <a:srcRect b="19187"/>
          <a:stretch/>
        </p:blipFill>
        <p:spPr>
          <a:xfrm>
            <a:off x="2052726" y="3932447"/>
            <a:ext cx="4086563" cy="2124404"/>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E824C42-0327-458E-8F7D-0EBFBBC33085}"/>
                  </a:ext>
                </a:extLst>
              </p:cNvPr>
              <p:cNvSpPr/>
              <p:nvPr/>
            </p:nvSpPr>
            <p:spPr>
              <a:xfrm>
                <a:off x="2141081" y="6147034"/>
                <a:ext cx="7118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1</m:t>
                          </m:r>
                        </m:sub>
                      </m:sSub>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𝛼</m:t>
                          </m:r>
                        </m:e>
                        <m:sub>
                          <m:r>
                            <a:rPr lang="en-US" b="0" i="1" smtClean="0">
                              <a:solidFill>
                                <a:srgbClr val="0070C0"/>
                              </a:solidFill>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2" name="Rectangle 1">
                <a:extLst>
                  <a:ext uri="{FF2B5EF4-FFF2-40B4-BE49-F238E27FC236}">
                    <a16:creationId xmlns:a16="http://schemas.microsoft.com/office/drawing/2014/main" id="{4E824C42-0327-458E-8F7D-0EBFBBC33085}"/>
                  </a:ext>
                </a:extLst>
              </p:cNvPr>
              <p:cNvSpPr>
                <a:spLocks noRot="1" noChangeAspect="1" noMove="1" noResize="1" noEditPoints="1" noAdjustHandles="1" noChangeArrowheads="1" noChangeShapeType="1" noTextEdit="1"/>
              </p:cNvSpPr>
              <p:nvPr/>
            </p:nvSpPr>
            <p:spPr>
              <a:xfrm>
                <a:off x="2141081" y="6147034"/>
                <a:ext cx="71180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A79CE2C-B51C-42CB-B9B9-6454CEA192B4}"/>
                  </a:ext>
                </a:extLst>
              </p:cNvPr>
              <p:cNvSpPr/>
              <p:nvPr/>
            </p:nvSpPr>
            <p:spPr>
              <a:xfrm>
                <a:off x="3425994" y="6146443"/>
                <a:ext cx="72134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2</m:t>
                          </m:r>
                        </m:sub>
                      </m:sSub>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𝛼</m:t>
                          </m:r>
                        </m:e>
                        <m:sub>
                          <m:r>
                            <a:rPr lang="en-US" b="0" i="1" smtClean="0">
                              <a:solidFill>
                                <a:srgbClr val="0070C0"/>
                              </a:solidFill>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6" name="Rectangle 5">
                <a:extLst>
                  <a:ext uri="{FF2B5EF4-FFF2-40B4-BE49-F238E27FC236}">
                    <a16:creationId xmlns:a16="http://schemas.microsoft.com/office/drawing/2014/main" id="{BA79CE2C-B51C-42CB-B9B9-6454CEA192B4}"/>
                  </a:ext>
                </a:extLst>
              </p:cNvPr>
              <p:cNvSpPr>
                <a:spLocks noRot="1" noChangeAspect="1" noMove="1" noResize="1" noEditPoints="1" noAdjustHandles="1" noChangeArrowheads="1" noChangeShapeType="1" noTextEdit="1"/>
              </p:cNvSpPr>
              <p:nvPr/>
            </p:nvSpPr>
            <p:spPr>
              <a:xfrm>
                <a:off x="3425994" y="6146443"/>
                <a:ext cx="72134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6AC1F6E-FC23-4EA4-9DAD-8CDD14CAE50C}"/>
                  </a:ext>
                </a:extLst>
              </p:cNvPr>
              <p:cNvSpPr/>
              <p:nvPr/>
            </p:nvSpPr>
            <p:spPr>
              <a:xfrm>
                <a:off x="5449140" y="6147034"/>
                <a:ext cx="74662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𝑛</m:t>
                          </m:r>
                        </m:sub>
                      </m:sSub>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𝛼</m:t>
                          </m:r>
                        </m:e>
                        <m:sub>
                          <m:r>
                            <a:rPr lang="en-US" b="0" i="1" smtClean="0">
                              <a:solidFill>
                                <a:srgbClr val="0070C0"/>
                              </a:solidFill>
                              <a:latin typeface="Cambria Math" panose="02040503050406030204" pitchFamily="18" charset="0"/>
                              <a:ea typeface="Cambria Math" panose="02040503050406030204" pitchFamily="18" charset="0"/>
                            </a:rPr>
                            <m:t>𝑛</m:t>
                          </m:r>
                        </m:sub>
                      </m:sSub>
                    </m:oMath>
                  </m:oMathPara>
                </a14:m>
                <a:endParaRPr lang="en-US" dirty="0"/>
              </a:p>
            </p:txBody>
          </p:sp>
        </mc:Choice>
        <mc:Fallback xmlns="">
          <p:sp>
            <p:nvSpPr>
              <p:cNvPr id="7" name="Rectangle 6">
                <a:extLst>
                  <a:ext uri="{FF2B5EF4-FFF2-40B4-BE49-F238E27FC236}">
                    <a16:creationId xmlns:a16="http://schemas.microsoft.com/office/drawing/2014/main" id="{A6AC1F6E-FC23-4EA4-9DAD-8CDD14CAE50C}"/>
                  </a:ext>
                </a:extLst>
              </p:cNvPr>
              <p:cNvSpPr>
                <a:spLocks noRot="1" noChangeAspect="1" noMove="1" noResize="1" noEditPoints="1" noAdjustHandles="1" noChangeArrowheads="1" noChangeShapeType="1" noTextEdit="1"/>
              </p:cNvSpPr>
              <p:nvPr/>
            </p:nvSpPr>
            <p:spPr>
              <a:xfrm>
                <a:off x="5449140" y="6147034"/>
                <a:ext cx="746626" cy="369332"/>
              </a:xfrm>
              <a:prstGeom prst="rect">
                <a:avLst/>
              </a:prstGeom>
              <a:blipFill>
                <a:blip r:embed="rId5"/>
                <a:stretch>
                  <a:fillRect/>
                </a:stretch>
              </a:blipFill>
            </p:spPr>
            <p:txBody>
              <a:bodyPr/>
              <a:lstStyle/>
              <a:p>
                <a:r>
                  <a:rPr lang="en-US">
                    <a:noFill/>
                  </a:rPr>
                  <a:t> </a:t>
                </a:r>
              </a:p>
            </p:txBody>
          </p:sp>
        </mc:Fallback>
      </mc:AlternateContent>
      <p:pic>
        <p:nvPicPr>
          <p:cNvPr id="4" name="Graphic 3" descr="Cell Tower">
            <a:extLst>
              <a:ext uri="{FF2B5EF4-FFF2-40B4-BE49-F238E27FC236}">
                <a16:creationId xmlns:a16="http://schemas.microsoft.com/office/drawing/2014/main" id="{0CF55029-69F1-4B75-9B2C-B757A4D4B0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6452" y="3849442"/>
            <a:ext cx="832950" cy="832950"/>
          </a:xfrm>
          <a:prstGeom prst="rect">
            <a:avLst/>
          </a:prstGeom>
        </p:spPr>
      </p:pic>
      <p:pic>
        <p:nvPicPr>
          <p:cNvPr id="10" name="Graphic 9" descr="Cell Tower">
            <a:extLst>
              <a:ext uri="{FF2B5EF4-FFF2-40B4-BE49-F238E27FC236}">
                <a16:creationId xmlns:a16="http://schemas.microsoft.com/office/drawing/2014/main" id="{80642458-47B7-4D4C-BCD5-5FA9741629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22840" y="5212291"/>
            <a:ext cx="832950" cy="832950"/>
          </a:xfrm>
          <a:prstGeom prst="rect">
            <a:avLst/>
          </a:prstGeom>
        </p:spPr>
      </p:pic>
      <p:pic>
        <p:nvPicPr>
          <p:cNvPr id="11" name="Graphic 10" descr="Cell Tower">
            <a:extLst>
              <a:ext uri="{FF2B5EF4-FFF2-40B4-BE49-F238E27FC236}">
                <a16:creationId xmlns:a16="http://schemas.microsoft.com/office/drawing/2014/main" id="{DFD88FFE-29B5-4BAA-BCF7-C1E927C1E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28051" y="3432967"/>
            <a:ext cx="832950" cy="832950"/>
          </a:xfrm>
          <a:prstGeom prst="rect">
            <a:avLst/>
          </a:prstGeom>
        </p:spPr>
      </p:pic>
      <p:pic>
        <p:nvPicPr>
          <p:cNvPr id="12" name="Graphic 11" descr="Cell Tower">
            <a:extLst>
              <a:ext uri="{FF2B5EF4-FFF2-40B4-BE49-F238E27FC236}">
                <a16:creationId xmlns:a16="http://schemas.microsoft.com/office/drawing/2014/main" id="{92DAFC2C-BC98-4FF5-8FF3-0BEC0298F7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6033" y="5783692"/>
            <a:ext cx="832950" cy="832950"/>
          </a:xfrm>
          <a:prstGeom prst="rect">
            <a:avLst/>
          </a:prstGeom>
        </p:spPr>
      </p:pic>
      <p:pic>
        <p:nvPicPr>
          <p:cNvPr id="16" name="Graphic 15" descr="Cell Tower">
            <a:extLst>
              <a:ext uri="{FF2B5EF4-FFF2-40B4-BE49-F238E27FC236}">
                <a16:creationId xmlns:a16="http://schemas.microsoft.com/office/drawing/2014/main" id="{63FD4849-30CC-47C1-83D7-1F775D099F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64853" y="3548814"/>
            <a:ext cx="832950" cy="832950"/>
          </a:xfrm>
          <a:prstGeom prst="rect">
            <a:avLst/>
          </a:prstGeom>
        </p:spPr>
      </p:pic>
      <p:pic>
        <p:nvPicPr>
          <p:cNvPr id="17" name="Graphic 16" descr="Cell Tower">
            <a:extLst>
              <a:ext uri="{FF2B5EF4-FFF2-40B4-BE49-F238E27FC236}">
                <a16:creationId xmlns:a16="http://schemas.microsoft.com/office/drawing/2014/main" id="{EF053B87-F87B-4EBB-A352-BFE069C6B7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6172" y="4684141"/>
            <a:ext cx="832950" cy="832950"/>
          </a:xfrm>
          <a:prstGeom prst="rect">
            <a:avLst/>
          </a:prstGeom>
        </p:spPr>
      </p:pic>
      <p:sp>
        <p:nvSpPr>
          <p:cNvPr id="5" name="TextBox 4">
            <a:extLst>
              <a:ext uri="{FF2B5EF4-FFF2-40B4-BE49-F238E27FC236}">
                <a16:creationId xmlns:a16="http://schemas.microsoft.com/office/drawing/2014/main" id="{C17505DC-45F5-41D0-8333-202567151E7E}"/>
              </a:ext>
            </a:extLst>
          </p:cNvPr>
          <p:cNvSpPr txBox="1"/>
          <p:nvPr/>
        </p:nvSpPr>
        <p:spPr>
          <a:xfrm>
            <a:off x="2374085" y="3896585"/>
            <a:ext cx="805343" cy="369332"/>
          </a:xfrm>
          <a:prstGeom prst="rect">
            <a:avLst/>
          </a:prstGeom>
          <a:noFill/>
        </p:spPr>
        <p:txBody>
          <a:bodyPr wrap="square" rtlCol="0">
            <a:spAutoFit/>
          </a:bodyPr>
          <a:lstStyle/>
          <a:p>
            <a:r>
              <a:rPr lang="en-US" dirty="0"/>
              <a:t>server</a:t>
            </a:r>
          </a:p>
        </p:txBody>
      </p:sp>
      <p:sp>
        <p:nvSpPr>
          <p:cNvPr id="18" name="TextBox 17">
            <a:extLst>
              <a:ext uri="{FF2B5EF4-FFF2-40B4-BE49-F238E27FC236}">
                <a16:creationId xmlns:a16="http://schemas.microsoft.com/office/drawing/2014/main" id="{6839569F-79BC-446D-ACA7-4EB566F74D25}"/>
              </a:ext>
            </a:extLst>
          </p:cNvPr>
          <p:cNvSpPr txBox="1"/>
          <p:nvPr/>
        </p:nvSpPr>
        <p:spPr>
          <a:xfrm>
            <a:off x="7371035" y="3378375"/>
            <a:ext cx="1060029" cy="646331"/>
          </a:xfrm>
          <a:prstGeom prst="rect">
            <a:avLst/>
          </a:prstGeom>
          <a:noFill/>
        </p:spPr>
        <p:txBody>
          <a:bodyPr wrap="square" rtlCol="0">
            <a:spAutoFit/>
          </a:bodyPr>
          <a:lstStyle/>
          <a:p>
            <a:pPr algn="ctr"/>
            <a:r>
              <a:rPr lang="en-US" dirty="0"/>
              <a:t>target receivers</a:t>
            </a:r>
          </a:p>
        </p:txBody>
      </p:sp>
      <p:sp>
        <p:nvSpPr>
          <p:cNvPr id="19" name="TextBox 18">
            <a:extLst>
              <a:ext uri="{FF2B5EF4-FFF2-40B4-BE49-F238E27FC236}">
                <a16:creationId xmlns:a16="http://schemas.microsoft.com/office/drawing/2014/main" id="{D5DB6EC7-E5B8-40E0-99CE-5C2C042EBC01}"/>
              </a:ext>
            </a:extLst>
          </p:cNvPr>
          <p:cNvSpPr txBox="1"/>
          <p:nvPr/>
        </p:nvSpPr>
        <p:spPr>
          <a:xfrm>
            <a:off x="9380861" y="4556960"/>
            <a:ext cx="1060029" cy="646331"/>
          </a:xfrm>
          <a:prstGeom prst="rect">
            <a:avLst/>
          </a:prstGeom>
          <a:noFill/>
        </p:spPr>
        <p:txBody>
          <a:bodyPr wrap="square" rtlCol="0">
            <a:spAutoFit/>
          </a:bodyPr>
          <a:lstStyle/>
          <a:p>
            <a:pPr algn="ctr"/>
            <a:r>
              <a:rPr lang="en-US" dirty="0"/>
              <a:t>null receivers</a:t>
            </a:r>
          </a:p>
        </p:txBody>
      </p:sp>
    </p:spTree>
    <p:extLst>
      <p:ext uri="{BB962C8B-B14F-4D97-AF65-F5344CB8AC3E}">
        <p14:creationId xmlns:p14="http://schemas.microsoft.com/office/powerpoint/2010/main" val="2033157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Algorithm Description: IPG-DB</a:t>
            </a:r>
            <a:endParaRPr 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9418B6-DA92-4900-80D1-DD440E284998}"/>
                  </a:ext>
                </a:extLst>
              </p:cNvPr>
              <p:cNvSpPr txBox="1"/>
              <p:nvPr/>
            </p:nvSpPr>
            <p:spPr>
              <a:xfrm>
                <a:off x="415600" y="642901"/>
                <a:ext cx="4775218" cy="276999"/>
              </a:xfrm>
              <a:prstGeom prst="rect">
                <a:avLst/>
              </a:prstGeom>
              <a:noFill/>
            </p:spPr>
            <p:txBody>
              <a:bodyPr wrap="none" lIns="0" tIns="0" rIns="0" bIns="0" rtlCol="0">
                <a:spAutoFit/>
              </a:bodyPr>
              <a:lstStyle/>
              <a:p>
                <a:r>
                  <a:rPr lang="en-US" dirty="0"/>
                  <a:t>agent </a:t>
                </a:r>
                <a14:m>
                  <m:oMath xmlns:m="http://schemas.openxmlformats.org/officeDocument/2006/math">
                    <m:r>
                      <a:rPr lang="en-US" b="0" i="1" smtClean="0">
                        <a:latin typeface="Cambria Math" panose="02040503050406030204" pitchFamily="18" charset="0"/>
                      </a:rPr>
                      <m:t>𝑚</m:t>
                    </m:r>
                  </m:oMath>
                </a14:m>
                <a:r>
                  <a:rPr lang="en-US" dirty="0"/>
                  <a: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oMath>
                </a14:m>
                <a:r>
                  <a:rPr lang="en-US" dirty="0"/>
                  <a:t>, server: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sup>
                    </m:sSup>
                  </m:oMath>
                </a14:m>
                <a:endParaRPr lang="en-US" dirty="0"/>
              </a:p>
            </p:txBody>
          </p:sp>
        </mc:Choice>
        <mc:Fallback xmlns="">
          <p:sp>
            <p:nvSpPr>
              <p:cNvPr id="5" name="TextBox 4">
                <a:extLst>
                  <a:ext uri="{FF2B5EF4-FFF2-40B4-BE49-F238E27FC236}">
                    <a16:creationId xmlns:a16="http://schemas.microsoft.com/office/drawing/2014/main" id="{E89418B6-DA92-4900-80D1-DD440E284998}"/>
                  </a:ext>
                </a:extLst>
              </p:cNvPr>
              <p:cNvSpPr txBox="1">
                <a:spLocks noRot="1" noChangeAspect="1" noMove="1" noResize="1" noEditPoints="1" noAdjustHandles="1" noChangeArrowheads="1" noChangeShapeType="1" noTextEdit="1"/>
              </p:cNvSpPr>
              <p:nvPr/>
            </p:nvSpPr>
            <p:spPr>
              <a:xfrm>
                <a:off x="415600" y="642901"/>
                <a:ext cx="4775218" cy="276999"/>
              </a:xfrm>
              <a:prstGeom prst="rect">
                <a:avLst/>
              </a:prstGeom>
              <a:blipFill>
                <a:blip r:embed="rId2"/>
                <a:stretch>
                  <a:fillRect l="-2934" t="-28261" r="-25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5779A1-0133-4A8B-8FB8-8C67FD5F0402}"/>
                  </a:ext>
                </a:extLst>
              </p:cNvPr>
              <p:cNvSpPr txBox="1"/>
              <p:nvPr/>
            </p:nvSpPr>
            <p:spPr>
              <a:xfrm>
                <a:off x="1463996" y="1361211"/>
                <a:ext cx="9578007" cy="705834"/>
              </a:xfrm>
              <a:prstGeom prst="rect">
                <a:avLst/>
              </a:prstGeom>
              <a:noFill/>
              <a:ln>
                <a:solidFill>
                  <a:srgbClr val="00B050"/>
                </a:solid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𝜁</m:t>
                          </m:r>
                        </m:e>
                        <m:sub>
                          <m:r>
                            <a:rPr lang="en-US" b="0" i="1" smtClean="0">
                              <a:latin typeface="Cambria Math" panose="02040503050406030204" pitchFamily="18" charset="0"/>
                            </a:rPr>
                            <m:t>𝑖𝑚</m:t>
                          </m:r>
                        </m:sub>
                      </m:sSub>
                      <m:r>
                        <a:rPr lang="en-US" b="0" i="1" smtClean="0">
                          <a:latin typeface="Cambria Math" panose="02040503050406030204" pitchFamily="18" charset="0"/>
                        </a:rPr>
                        <m:t>=</m:t>
                      </m:r>
                      <m:r>
                        <a:rPr lang="en-US" i="1">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sub>
                          </m:sSub>
                        </m:e>
                      </m:func>
                      <m:r>
                        <a:rPr lang="en-US" i="1">
                          <a:latin typeface="Cambria Math" panose="02040503050406030204" pitchFamily="18" charset="0"/>
                        </a:rPr>
                        <m:t>+</m:t>
                      </m:r>
                      <m:r>
                        <a:rPr lang="en-US" i="1">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𝑖𝑚</m:t>
                              </m:r>
                            </m:sub>
                          </m:sSub>
                        </m:e>
                      </m:func>
                    </m:oMath>
                  </m:oMathPara>
                </a14:m>
                <a:endParaRPr lang="en-US" b="0" i="0"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𝑖𝑚</m:t>
                            </m:r>
                          </m:sub>
                        </m:sSub>
                      </m:den>
                    </m:f>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𝜁</m:t>
                                </m:r>
                              </m:e>
                              <m:sub>
                                <m:r>
                                  <a:rPr lang="en-US" i="1">
                                    <a:latin typeface="Cambria Math" panose="02040503050406030204" pitchFamily="18" charset="0"/>
                                  </a:rPr>
                                  <m:t>𝑖𝑚</m:t>
                                </m:r>
                              </m:sub>
                            </m:sSub>
                          </m:e>
                        </m:d>
                      </m:e>
                    </m:func>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𝑖𝑚</m:t>
                            </m:r>
                          </m:sub>
                        </m:sSub>
                      </m:den>
                    </m:f>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𝜁</m:t>
                                </m:r>
                              </m:e>
                              <m:sub>
                                <m:r>
                                  <a:rPr lang="en-US" i="1">
                                    <a:latin typeface="Cambria Math" panose="02040503050406030204" pitchFamily="18" charset="0"/>
                                  </a:rPr>
                                  <m:t>𝑖𝑚</m:t>
                                </m:r>
                              </m:sub>
                            </m:sSub>
                          </m:e>
                        </m:d>
                      </m:e>
                    </m:func>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oMath>
                </a14:m>
                <a:endParaRPr lang="en-US" dirty="0"/>
              </a:p>
            </p:txBody>
          </p:sp>
        </mc:Choice>
        <mc:Fallback xmlns="">
          <p:sp>
            <p:nvSpPr>
              <p:cNvPr id="6" name="TextBox 5">
                <a:extLst>
                  <a:ext uri="{FF2B5EF4-FFF2-40B4-BE49-F238E27FC236}">
                    <a16:creationId xmlns:a16="http://schemas.microsoft.com/office/drawing/2014/main" id="{7C5779A1-0133-4A8B-8FB8-8C67FD5F0402}"/>
                  </a:ext>
                </a:extLst>
              </p:cNvPr>
              <p:cNvSpPr txBox="1">
                <a:spLocks noRot="1" noChangeAspect="1" noMove="1" noResize="1" noEditPoints="1" noAdjustHandles="1" noChangeArrowheads="1" noChangeShapeType="1" noTextEdit="1"/>
              </p:cNvSpPr>
              <p:nvPr/>
            </p:nvSpPr>
            <p:spPr>
              <a:xfrm>
                <a:off x="1463996" y="1361211"/>
                <a:ext cx="9578007" cy="705834"/>
              </a:xfrm>
              <a:prstGeom prst="rect">
                <a:avLst/>
              </a:prstGeom>
              <a:blipFill>
                <a:blip r:embed="rId3"/>
                <a:stretch>
                  <a:fillRect l="-64" b="-5932"/>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FE1C7C-D6AE-4A6D-9706-448166EE6241}"/>
                  </a:ext>
                </a:extLst>
              </p:cNvPr>
              <p:cNvSpPr txBox="1"/>
              <p:nvPr/>
            </p:nvSpPr>
            <p:spPr>
              <a:xfrm>
                <a:off x="6182116" y="629174"/>
                <a:ext cx="5908284" cy="276999"/>
              </a:xfrm>
              <a:prstGeom prst="rect">
                <a:avLst/>
              </a:prstGeom>
              <a:noFill/>
            </p:spPr>
            <p:txBody>
              <a:bodyPr wrap="none" lIns="0" tIns="0" rIns="0" bIns="0" rtlCol="0">
                <a:spAutoFit/>
              </a:bodyPr>
              <a:lstStyle/>
              <a:p>
                <a:r>
                  <a:rPr lang="en-US" dirty="0"/>
                  <a:t>before iterations, server broadcasts to each agent: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(0)</m:t>
                    </m:r>
                  </m:oMath>
                </a14:m>
                <a:endParaRPr lang="en-US" dirty="0"/>
              </a:p>
            </p:txBody>
          </p:sp>
        </mc:Choice>
        <mc:Fallback xmlns="">
          <p:sp>
            <p:nvSpPr>
              <p:cNvPr id="7" name="TextBox 6">
                <a:extLst>
                  <a:ext uri="{FF2B5EF4-FFF2-40B4-BE49-F238E27FC236}">
                    <a16:creationId xmlns:a16="http://schemas.microsoft.com/office/drawing/2014/main" id="{B0FE1C7C-D6AE-4A6D-9706-448166EE6241}"/>
                  </a:ext>
                </a:extLst>
              </p:cNvPr>
              <p:cNvSpPr txBox="1">
                <a:spLocks noRot="1" noChangeAspect="1" noMove="1" noResize="1" noEditPoints="1" noAdjustHandles="1" noChangeArrowheads="1" noChangeShapeType="1" noTextEdit="1"/>
              </p:cNvSpPr>
              <p:nvPr/>
            </p:nvSpPr>
            <p:spPr>
              <a:xfrm>
                <a:off x="6182116" y="629174"/>
                <a:ext cx="5908284" cy="276999"/>
              </a:xfrm>
              <a:prstGeom prst="rect">
                <a:avLst/>
              </a:prstGeom>
              <a:blipFill>
                <a:blip r:embed="rId4"/>
                <a:stretch>
                  <a:fillRect l="-2374" t="-28261" r="-1032" b="-5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176D760-A786-4CAB-989B-5C85BCD3B2AF}"/>
              </a:ext>
            </a:extLst>
          </p:cNvPr>
          <p:cNvCxnSpPr>
            <a:cxnSpLocks/>
          </p:cNvCxnSpPr>
          <p:nvPr/>
        </p:nvCxnSpPr>
        <p:spPr>
          <a:xfrm>
            <a:off x="6252998" y="2067045"/>
            <a:ext cx="0" cy="450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246C2B-733C-40C8-97E6-615239A83B8A}"/>
                  </a:ext>
                </a:extLst>
              </p:cNvPr>
              <p:cNvSpPr txBox="1"/>
              <p:nvPr/>
            </p:nvSpPr>
            <p:spPr>
              <a:xfrm>
                <a:off x="3737823" y="2505505"/>
                <a:ext cx="5030351" cy="276999"/>
              </a:xfrm>
              <a:prstGeom prst="rect">
                <a:avLst/>
              </a:prstGeom>
              <a:noFill/>
              <a:ln>
                <a:solidFill>
                  <a:srgbClr val="00B050"/>
                </a:solidFill>
              </a:ln>
            </p:spPr>
            <p:txBody>
              <a:bodyPr wrap="none" lIns="0" tIns="0" rIns="0" bIns="0" rtlCol="0">
                <a:spAutoFit/>
              </a:bodyPr>
              <a:lstStyle/>
              <a:p>
                <a:pPr algn="ct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𝑠</m:t>
                        </m:r>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p>
            </p:txBody>
          </p:sp>
        </mc:Choice>
        <mc:Fallback xmlns="">
          <p:sp>
            <p:nvSpPr>
              <p:cNvPr id="10" name="TextBox 9">
                <a:extLst>
                  <a:ext uri="{FF2B5EF4-FFF2-40B4-BE49-F238E27FC236}">
                    <a16:creationId xmlns:a16="http://schemas.microsoft.com/office/drawing/2014/main" id="{67246C2B-733C-40C8-97E6-615239A83B8A}"/>
                  </a:ext>
                </a:extLst>
              </p:cNvPr>
              <p:cNvSpPr txBox="1">
                <a:spLocks noRot="1" noChangeAspect="1" noMove="1" noResize="1" noEditPoints="1" noAdjustHandles="1" noChangeArrowheads="1" noChangeShapeType="1" noTextEdit="1"/>
              </p:cNvSpPr>
              <p:nvPr/>
            </p:nvSpPr>
            <p:spPr>
              <a:xfrm>
                <a:off x="3737823" y="2505505"/>
                <a:ext cx="5030351" cy="276999"/>
              </a:xfrm>
              <a:prstGeom prst="rect">
                <a:avLst/>
              </a:prstGeom>
              <a:blipFill>
                <a:blip r:embed="rId5"/>
                <a:stretch>
                  <a:fillRect t="-25532" b="-48936"/>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A9D6D2-ACC0-4AAF-B81E-BFC3CA9832C5}"/>
                  </a:ext>
                </a:extLst>
              </p:cNvPr>
              <p:cNvSpPr txBox="1"/>
              <p:nvPr/>
            </p:nvSpPr>
            <p:spPr>
              <a:xfrm>
                <a:off x="9909868" y="2894722"/>
                <a:ext cx="2114066" cy="1152623"/>
              </a:xfrm>
              <a:prstGeom prst="rect">
                <a:avLst/>
              </a:prstGeom>
              <a:noFill/>
            </p:spPr>
            <p:txBody>
              <a:bodyPr wrap="squar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dirty="0" smtClean="0">
                        <a:latin typeface="Cambria Math" panose="02040503050406030204" pitchFamily="18" charset="0"/>
                      </a:rPr>
                      <m:t>𝑗</m:t>
                    </m:r>
                  </m:oMath>
                </a14:m>
                <a:r>
                  <a:rPr lang="en-US" dirty="0"/>
                  <a:t>-</a:t>
                </a:r>
                <a:r>
                  <a:rPr lang="en-US" dirty="0" err="1"/>
                  <a:t>th</a:t>
                </a:r>
                <a:r>
                  <a:rPr lang="en-US" dirty="0"/>
                  <a:t> row of </a:t>
                </a:r>
                <a14:m>
                  <m:oMath xmlns:m="http://schemas.openxmlformats.org/officeDocument/2006/math">
                    <m:r>
                      <a:rPr lang="en-US" i="1">
                        <a:latin typeface="Cambria Math" panose="02040503050406030204" pitchFamily="18" charset="0"/>
                        <a:ea typeface="Cambria Math" panose="02040503050406030204" pitchFamily="18" charset="0"/>
                      </a:rPr>
                      <m:t>𝐾</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oMath>
                </a14:m>
                <a:endParaRPr lang="en-US" dirty="0">
                  <a:ea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Hessian of cost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oMath>
                </a14:m>
                <a:r>
                  <a:rPr lang="en-US" dirty="0"/>
                  <a:t> can be locally computed</a:t>
                </a:r>
              </a:p>
            </p:txBody>
          </p:sp>
        </mc:Choice>
        <mc:Fallback xmlns="">
          <p:sp>
            <p:nvSpPr>
              <p:cNvPr id="11" name="TextBox 10">
                <a:extLst>
                  <a:ext uri="{FF2B5EF4-FFF2-40B4-BE49-F238E27FC236}">
                    <a16:creationId xmlns:a16="http://schemas.microsoft.com/office/drawing/2014/main" id="{7FA9D6D2-ACC0-4AAF-B81E-BFC3CA9832C5}"/>
                  </a:ext>
                </a:extLst>
              </p:cNvPr>
              <p:cNvSpPr txBox="1">
                <a:spLocks noRot="1" noChangeAspect="1" noMove="1" noResize="1" noEditPoints="1" noAdjustHandles="1" noChangeArrowheads="1" noChangeShapeType="1" noTextEdit="1"/>
              </p:cNvSpPr>
              <p:nvPr/>
            </p:nvSpPr>
            <p:spPr>
              <a:xfrm>
                <a:off x="9909868" y="2894722"/>
                <a:ext cx="2114066" cy="1152623"/>
              </a:xfrm>
              <a:prstGeom prst="rect">
                <a:avLst/>
              </a:prstGeom>
              <a:blipFill>
                <a:blip r:embed="rId6"/>
                <a:stretch>
                  <a:fillRect l="-6936" t="-6349" r="-289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5456B5-D1A1-4ED7-88BC-D966BC3B50CA}"/>
                  </a:ext>
                </a:extLst>
              </p:cNvPr>
              <p:cNvSpPr txBox="1"/>
              <p:nvPr/>
            </p:nvSpPr>
            <p:spPr>
              <a:xfrm>
                <a:off x="5072966" y="3263525"/>
                <a:ext cx="2218300" cy="544188"/>
              </a:xfrm>
              <a:prstGeom prst="rect">
                <a:avLst/>
              </a:prstGeom>
              <a:noFill/>
              <a:ln>
                <a:solidFill>
                  <a:srgbClr val="00B050"/>
                </a:solid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𝑖𝑚</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oMath>
                  </m:oMathPara>
                </a14:m>
                <a:endParaRPr lang="en-US" dirty="0"/>
              </a:p>
            </p:txBody>
          </p:sp>
        </mc:Choice>
        <mc:Fallback xmlns="">
          <p:sp>
            <p:nvSpPr>
              <p:cNvPr id="12" name="TextBox 11">
                <a:extLst>
                  <a:ext uri="{FF2B5EF4-FFF2-40B4-BE49-F238E27FC236}">
                    <a16:creationId xmlns:a16="http://schemas.microsoft.com/office/drawing/2014/main" id="{5C5456B5-D1A1-4ED7-88BC-D966BC3B50CA}"/>
                  </a:ext>
                </a:extLst>
              </p:cNvPr>
              <p:cNvSpPr txBox="1">
                <a:spLocks noRot="1" noChangeAspect="1" noMove="1" noResize="1" noEditPoints="1" noAdjustHandles="1" noChangeArrowheads="1" noChangeShapeType="1" noTextEdit="1"/>
              </p:cNvSpPr>
              <p:nvPr/>
            </p:nvSpPr>
            <p:spPr>
              <a:xfrm>
                <a:off x="5072966" y="3263525"/>
                <a:ext cx="2218300" cy="544188"/>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2B8A762-2AF2-4937-A8CA-8EF8404B68C0}"/>
                  </a:ext>
                </a:extLst>
              </p:cNvPr>
              <p:cNvSpPr txBox="1"/>
              <p:nvPr/>
            </p:nvSpPr>
            <p:spPr>
              <a:xfrm>
                <a:off x="2188776" y="4273255"/>
                <a:ext cx="8128444" cy="553998"/>
              </a:xfrm>
              <a:prstGeom prst="rect">
                <a:avLst/>
              </a:prstGeom>
              <a:noFill/>
              <a:ln>
                <a:solidFill>
                  <a:srgbClr val="00B050"/>
                </a:solidFill>
              </a:ln>
            </p:spPr>
            <p:txBody>
              <a:bodyPr wrap="none" lIns="0" tIns="0" rIns="0" bIns="0"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b="0" i="1" smtClean="0">
                            <a:latin typeface="Cambria Math" panose="02040503050406030204" pitchFamily="18" charset="0"/>
                          </a:rPr>
                          <m:t>𝑇</m:t>
                        </m:r>
                      </m:sup>
                    </m:sSup>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𝑖𝑛</m:t>
                                </m:r>
                              </m:sub>
                            </m:sSub>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𝑇</m:t>
                        </m:r>
                      </m:sup>
                    </m:sSup>
                  </m:oMath>
                </a14:m>
                <a:r>
                  <a:rPr lang="en-US" i="1" dirty="0">
                    <a:latin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𝑖𝑛</m:t>
                                </m:r>
                              </m:sub>
                            </m:sSub>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𝑇</m:t>
                        </m:r>
                      </m:sup>
                    </m:sSup>
                  </m:oMath>
                </a14:m>
                <a:endParaRPr lang="en-US" i="1" dirty="0">
                  <a:latin typeface="Cambria Math" panose="02040503050406030204" pitchFamily="18" charset="0"/>
                </a:endParaRPr>
              </a:p>
              <a:p>
                <a:pPr algn="ctr"/>
                <a14:m>
                  <m:oMath xmlns:m="http://schemas.openxmlformats.org/officeDocument/2006/math">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𝑠</m:t>
                        </m:r>
                      </m:e>
                    </m:d>
                  </m:oMath>
                </a14:m>
                <a:r>
                  <a:rPr lang="en-US" dirty="0"/>
                  <a:t>,</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𝑠</m:t>
                        </m:r>
                      </m:e>
                    </m:d>
                  </m:oMath>
                </a14:m>
                <a:r>
                  <a:rPr lang="en-US" dirty="0"/>
                  <a:t>, </a:t>
                </a:r>
                <a14:m>
                  <m:oMath xmlns:m="http://schemas.openxmlformats.org/officeDocument/2006/math">
                    <m:r>
                      <a:rPr lang="en-US" b="0" i="1" smtClean="0">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p>
            </p:txBody>
          </p:sp>
        </mc:Choice>
        <mc:Fallback xmlns="">
          <p:sp>
            <p:nvSpPr>
              <p:cNvPr id="16" name="TextBox 15">
                <a:extLst>
                  <a:ext uri="{FF2B5EF4-FFF2-40B4-BE49-F238E27FC236}">
                    <a16:creationId xmlns:a16="http://schemas.microsoft.com/office/drawing/2014/main" id="{D2B8A762-2AF2-4937-A8CA-8EF8404B68C0}"/>
                  </a:ext>
                </a:extLst>
              </p:cNvPr>
              <p:cNvSpPr txBox="1">
                <a:spLocks noRot="1" noChangeAspect="1" noMove="1" noResize="1" noEditPoints="1" noAdjustHandles="1" noChangeArrowheads="1" noChangeShapeType="1" noTextEdit="1"/>
              </p:cNvSpPr>
              <p:nvPr/>
            </p:nvSpPr>
            <p:spPr>
              <a:xfrm>
                <a:off x="2188776" y="4273255"/>
                <a:ext cx="8128444" cy="553998"/>
              </a:xfrm>
              <a:prstGeom prst="rect">
                <a:avLst/>
              </a:prstGeom>
              <a:blipFill>
                <a:blip r:embed="rId8"/>
                <a:stretch>
                  <a:fillRect t="-13978" b="-22581"/>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80B385-6BC4-4A6F-ACDA-401462287A11}"/>
                  </a:ext>
                </a:extLst>
              </p:cNvPr>
              <p:cNvSpPr txBox="1"/>
              <p:nvPr/>
            </p:nvSpPr>
            <p:spPr>
              <a:xfrm>
                <a:off x="137319" y="1053501"/>
                <a:ext cx="2298258" cy="276999"/>
              </a:xfrm>
              <a:prstGeom prst="rect">
                <a:avLst/>
              </a:prstGeom>
              <a:noFill/>
              <a:ln>
                <a:solidFill>
                  <a:schemeClr val="accent1"/>
                </a:solidFill>
              </a:ln>
            </p:spPr>
            <p:txBody>
              <a:bodyPr wrap="none" lIns="0" tIns="0" rIns="0" bIns="0" rtlCol="0">
                <a:spAutoFit/>
              </a:bodyPr>
              <a:lstStyle/>
              <a:p>
                <a:r>
                  <a:rPr lang="en-US" dirty="0"/>
                  <a:t>For each iteration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≥0</m:t>
                    </m:r>
                  </m:oMath>
                </a14:m>
                <a:r>
                  <a:rPr lang="en-US" dirty="0"/>
                  <a:t>:</a:t>
                </a:r>
              </a:p>
            </p:txBody>
          </p:sp>
        </mc:Choice>
        <mc:Fallback xmlns="">
          <p:sp>
            <p:nvSpPr>
              <p:cNvPr id="17" name="TextBox 16">
                <a:extLst>
                  <a:ext uri="{FF2B5EF4-FFF2-40B4-BE49-F238E27FC236}">
                    <a16:creationId xmlns:a16="http://schemas.microsoft.com/office/drawing/2014/main" id="{EF80B385-6BC4-4A6F-ACDA-401462287A11}"/>
                  </a:ext>
                </a:extLst>
              </p:cNvPr>
              <p:cNvSpPr txBox="1">
                <a:spLocks noRot="1" noChangeAspect="1" noMove="1" noResize="1" noEditPoints="1" noAdjustHandles="1" noChangeArrowheads="1" noChangeShapeType="1" noTextEdit="1"/>
              </p:cNvSpPr>
              <p:nvPr/>
            </p:nvSpPr>
            <p:spPr>
              <a:xfrm>
                <a:off x="137319" y="1053501"/>
                <a:ext cx="2298258" cy="276999"/>
              </a:xfrm>
              <a:prstGeom prst="rect">
                <a:avLst/>
              </a:prstGeom>
              <a:blipFill>
                <a:blip r:embed="rId9"/>
                <a:stretch>
                  <a:fillRect l="-6069" t="-25532" r="-5013" b="-46809"/>
                </a:stretch>
              </a:blipFill>
              <a:ln>
                <a:solidFill>
                  <a:schemeClr val="accent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B8D64080-BCFB-4CFF-A4EF-0BCB6BFFD0A6}"/>
              </a:ext>
            </a:extLst>
          </p:cNvPr>
          <p:cNvCxnSpPr>
            <a:cxnSpLocks/>
          </p:cNvCxnSpPr>
          <p:nvPr/>
        </p:nvCxnSpPr>
        <p:spPr>
          <a:xfrm>
            <a:off x="6252998" y="2813319"/>
            <a:ext cx="0" cy="450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264975-AD5C-4E27-B930-78D82543EBBD}"/>
              </a:ext>
            </a:extLst>
          </p:cNvPr>
          <p:cNvCxnSpPr>
            <a:cxnSpLocks/>
          </p:cNvCxnSpPr>
          <p:nvPr/>
        </p:nvCxnSpPr>
        <p:spPr>
          <a:xfrm>
            <a:off x="6249050" y="3807713"/>
            <a:ext cx="0" cy="450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AF3C8B-48F8-4F61-B2E2-B82F16050197}"/>
              </a:ext>
            </a:extLst>
          </p:cNvPr>
          <p:cNvCxnSpPr>
            <a:cxnSpLocks/>
          </p:cNvCxnSpPr>
          <p:nvPr/>
        </p:nvCxnSpPr>
        <p:spPr>
          <a:xfrm>
            <a:off x="6252998" y="4827253"/>
            <a:ext cx="0" cy="450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65093D-DF40-4070-95C2-4E212A7854AF}"/>
                  </a:ext>
                </a:extLst>
              </p:cNvPr>
              <p:cNvSpPr txBox="1"/>
              <p:nvPr/>
            </p:nvSpPr>
            <p:spPr>
              <a:xfrm>
                <a:off x="705262" y="2039963"/>
                <a:ext cx="1517467" cy="276999"/>
              </a:xfrm>
              <a:prstGeom prst="rect">
                <a:avLst/>
              </a:prstGeom>
              <a:noFill/>
            </p:spPr>
            <p:txBody>
              <a:bodyPr wrap="none" lIns="0" tIns="0" rIns="0" bIns="0" rtlCol="0">
                <a:spAutoFit/>
              </a:bodyPr>
              <a:lstStyle/>
              <a:p>
                <a:r>
                  <a:rPr lang="en-US" dirty="0"/>
                  <a:t>at each agent </a:t>
                </a:r>
                <a14:m>
                  <m:oMath xmlns:m="http://schemas.openxmlformats.org/officeDocument/2006/math">
                    <m:r>
                      <a:rPr lang="en-US" b="0" i="1" smtClean="0">
                        <a:latin typeface="Cambria Math" panose="02040503050406030204" pitchFamily="18" charset="0"/>
                      </a:rPr>
                      <m:t>𝑚</m:t>
                    </m:r>
                  </m:oMath>
                </a14:m>
                <a:endParaRPr lang="en-US" dirty="0"/>
              </a:p>
            </p:txBody>
          </p:sp>
        </mc:Choice>
        <mc:Fallback xmlns="">
          <p:sp>
            <p:nvSpPr>
              <p:cNvPr id="21" name="TextBox 20">
                <a:extLst>
                  <a:ext uri="{FF2B5EF4-FFF2-40B4-BE49-F238E27FC236}">
                    <a16:creationId xmlns:a16="http://schemas.microsoft.com/office/drawing/2014/main" id="{FF65093D-DF40-4070-95C2-4E212A7854AF}"/>
                  </a:ext>
                </a:extLst>
              </p:cNvPr>
              <p:cNvSpPr txBox="1">
                <a:spLocks noRot="1" noChangeAspect="1" noMove="1" noResize="1" noEditPoints="1" noAdjustHandles="1" noChangeArrowheads="1" noChangeShapeType="1" noTextEdit="1"/>
              </p:cNvSpPr>
              <p:nvPr/>
            </p:nvSpPr>
            <p:spPr>
              <a:xfrm>
                <a:off x="705262" y="2039963"/>
                <a:ext cx="1517467" cy="276999"/>
              </a:xfrm>
              <a:prstGeom prst="rect">
                <a:avLst/>
              </a:prstGeom>
              <a:blipFill>
                <a:blip r:embed="rId10"/>
                <a:stretch>
                  <a:fillRect l="-9639" t="-28889" r="-2811"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CDB03B-E890-4530-8CD3-19F28A80581F}"/>
                  </a:ext>
                </a:extLst>
              </p:cNvPr>
              <p:cNvSpPr txBox="1"/>
              <p:nvPr/>
            </p:nvSpPr>
            <p:spPr>
              <a:xfrm>
                <a:off x="2979089" y="2756223"/>
                <a:ext cx="1667892" cy="276999"/>
              </a:xfrm>
              <a:prstGeom prst="rect">
                <a:avLst/>
              </a:prstGeom>
              <a:noFill/>
            </p:spPr>
            <p:txBody>
              <a:bodyPr wrap="none" lIns="0" tIns="0" rIns="0" bIns="0" rtlCol="0">
                <a:spAutoFit/>
              </a:bodyPr>
              <a:lstStyle/>
              <a:p>
                <a:r>
                  <a:rPr lang="en-US" dirty="0"/>
                  <a:t>agent </a:t>
                </a:r>
                <a14:m>
                  <m:oMath xmlns:m="http://schemas.openxmlformats.org/officeDocument/2006/math">
                    <m:r>
                      <a:rPr lang="en-US" b="0" i="1" smtClean="0">
                        <a:latin typeface="Cambria Math" panose="02040503050406030204" pitchFamily="18" charset="0"/>
                      </a:rPr>
                      <m:t>𝑚</m:t>
                    </m:r>
                  </m:oMath>
                </a14:m>
                <a:r>
                  <a:rPr lang="en-US" dirty="0"/>
                  <a:t> to server</a:t>
                </a:r>
              </a:p>
            </p:txBody>
          </p:sp>
        </mc:Choice>
        <mc:Fallback xmlns="">
          <p:sp>
            <p:nvSpPr>
              <p:cNvPr id="22" name="TextBox 21">
                <a:extLst>
                  <a:ext uri="{FF2B5EF4-FFF2-40B4-BE49-F238E27FC236}">
                    <a16:creationId xmlns:a16="http://schemas.microsoft.com/office/drawing/2014/main" id="{59CDB03B-E890-4530-8CD3-19F28A80581F}"/>
                  </a:ext>
                </a:extLst>
              </p:cNvPr>
              <p:cNvSpPr txBox="1">
                <a:spLocks noRot="1" noChangeAspect="1" noMove="1" noResize="1" noEditPoints="1" noAdjustHandles="1" noChangeArrowheads="1" noChangeShapeType="1" noTextEdit="1"/>
              </p:cNvSpPr>
              <p:nvPr/>
            </p:nvSpPr>
            <p:spPr>
              <a:xfrm>
                <a:off x="2979089" y="2756223"/>
                <a:ext cx="1667892" cy="276999"/>
              </a:xfrm>
              <a:prstGeom prst="rect">
                <a:avLst/>
              </a:prstGeom>
              <a:blipFill>
                <a:blip r:embed="rId11"/>
                <a:stretch>
                  <a:fillRect l="-8791" t="-28261" r="-8059"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C392BD-304E-4F75-865A-AB92390F012C}"/>
                  </a:ext>
                </a:extLst>
              </p:cNvPr>
              <p:cNvSpPr txBox="1"/>
              <p:nvPr/>
            </p:nvSpPr>
            <p:spPr>
              <a:xfrm>
                <a:off x="429351" y="6484062"/>
                <a:ext cx="1517467" cy="276999"/>
              </a:xfrm>
              <a:prstGeom prst="rect">
                <a:avLst/>
              </a:prstGeom>
              <a:noFill/>
            </p:spPr>
            <p:txBody>
              <a:bodyPr wrap="none" lIns="0" tIns="0" rIns="0" bIns="0" rtlCol="0">
                <a:spAutoFit/>
              </a:bodyPr>
              <a:lstStyle/>
              <a:p>
                <a:r>
                  <a:rPr lang="en-US" dirty="0"/>
                  <a:t>at each agent </a:t>
                </a:r>
                <a14:m>
                  <m:oMath xmlns:m="http://schemas.openxmlformats.org/officeDocument/2006/math">
                    <m:r>
                      <a:rPr lang="en-US" b="0" i="1" smtClean="0">
                        <a:latin typeface="Cambria Math" panose="02040503050406030204" pitchFamily="18" charset="0"/>
                      </a:rPr>
                      <m:t>𝑚</m:t>
                    </m:r>
                  </m:oMath>
                </a14:m>
                <a:endParaRPr lang="en-US" dirty="0"/>
              </a:p>
            </p:txBody>
          </p:sp>
        </mc:Choice>
        <mc:Fallback xmlns="">
          <p:sp>
            <p:nvSpPr>
              <p:cNvPr id="23" name="TextBox 22">
                <a:extLst>
                  <a:ext uri="{FF2B5EF4-FFF2-40B4-BE49-F238E27FC236}">
                    <a16:creationId xmlns:a16="http://schemas.microsoft.com/office/drawing/2014/main" id="{ECC392BD-304E-4F75-865A-AB92390F012C}"/>
                  </a:ext>
                </a:extLst>
              </p:cNvPr>
              <p:cNvSpPr txBox="1">
                <a:spLocks noRot="1" noChangeAspect="1" noMove="1" noResize="1" noEditPoints="1" noAdjustHandles="1" noChangeArrowheads="1" noChangeShapeType="1" noTextEdit="1"/>
              </p:cNvSpPr>
              <p:nvPr/>
            </p:nvSpPr>
            <p:spPr>
              <a:xfrm>
                <a:off x="429351" y="6484062"/>
                <a:ext cx="1517467" cy="276999"/>
              </a:xfrm>
              <a:prstGeom prst="rect">
                <a:avLst/>
              </a:prstGeom>
              <a:blipFill>
                <a:blip r:embed="rId12"/>
                <a:stretch>
                  <a:fillRect l="-9237" t="-28889" r="-2811"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894CE45-CCA8-42CB-8912-C121C23F2B74}"/>
                  </a:ext>
                </a:extLst>
              </p:cNvPr>
              <p:cNvSpPr txBox="1"/>
              <p:nvPr/>
            </p:nvSpPr>
            <p:spPr>
              <a:xfrm>
                <a:off x="1430042" y="4775357"/>
                <a:ext cx="2166427" cy="276999"/>
              </a:xfrm>
              <a:prstGeom prst="rect">
                <a:avLst/>
              </a:prstGeom>
              <a:noFill/>
            </p:spPr>
            <p:txBody>
              <a:bodyPr wrap="none" lIns="0" tIns="0" rIns="0" bIns="0" rtlCol="0">
                <a:spAutoFit/>
              </a:bodyPr>
              <a:lstStyle/>
              <a:p>
                <a:r>
                  <a:rPr lang="en-US" dirty="0"/>
                  <a:t>server to each agent </a:t>
                </a:r>
                <a14:m>
                  <m:oMath xmlns:m="http://schemas.openxmlformats.org/officeDocument/2006/math">
                    <m:r>
                      <a:rPr lang="en-US" b="0" i="1" smtClean="0">
                        <a:latin typeface="Cambria Math" panose="02040503050406030204" pitchFamily="18" charset="0"/>
                      </a:rPr>
                      <m:t>𝑚</m:t>
                    </m:r>
                  </m:oMath>
                </a14:m>
                <a:endParaRPr lang="en-US" dirty="0"/>
              </a:p>
            </p:txBody>
          </p:sp>
        </mc:Choice>
        <mc:Fallback xmlns="">
          <p:sp>
            <p:nvSpPr>
              <p:cNvPr id="24" name="TextBox 23">
                <a:extLst>
                  <a:ext uri="{FF2B5EF4-FFF2-40B4-BE49-F238E27FC236}">
                    <a16:creationId xmlns:a16="http://schemas.microsoft.com/office/drawing/2014/main" id="{4894CE45-CCA8-42CB-8912-C121C23F2B74}"/>
                  </a:ext>
                </a:extLst>
              </p:cNvPr>
              <p:cNvSpPr txBox="1">
                <a:spLocks noRot="1" noChangeAspect="1" noMove="1" noResize="1" noEditPoints="1" noAdjustHandles="1" noChangeArrowheads="1" noChangeShapeType="1" noTextEdit="1"/>
              </p:cNvSpPr>
              <p:nvPr/>
            </p:nvSpPr>
            <p:spPr>
              <a:xfrm>
                <a:off x="1430042" y="4775357"/>
                <a:ext cx="2166427" cy="276999"/>
              </a:xfrm>
              <a:prstGeom prst="rect">
                <a:avLst/>
              </a:prstGeom>
              <a:blipFill>
                <a:blip r:embed="rId13"/>
                <a:stretch>
                  <a:fillRect l="-6761" t="-28261" r="-1972" b="-5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A8137F0-E82B-4E37-9CDD-A98FBDE67CCA}"/>
              </a:ext>
            </a:extLst>
          </p:cNvPr>
          <p:cNvSpPr txBox="1"/>
          <p:nvPr/>
        </p:nvSpPr>
        <p:spPr>
          <a:xfrm>
            <a:off x="4661315" y="3794787"/>
            <a:ext cx="823302" cy="276999"/>
          </a:xfrm>
          <a:prstGeom prst="rect">
            <a:avLst/>
          </a:prstGeom>
          <a:noFill/>
        </p:spPr>
        <p:txBody>
          <a:bodyPr wrap="none" lIns="0" tIns="0" rIns="0" bIns="0" rtlCol="0">
            <a:spAutoFit/>
          </a:bodyPr>
          <a:lstStyle/>
          <a:p>
            <a:r>
              <a:rPr lang="en-US" dirty="0"/>
              <a:t>at server</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6D777E-00E4-4695-BF4B-9AD3C373C34D}"/>
                  </a:ext>
                </a:extLst>
              </p:cNvPr>
              <p:cNvSpPr txBox="1"/>
              <p:nvPr/>
            </p:nvSpPr>
            <p:spPr>
              <a:xfrm>
                <a:off x="1946818" y="5253437"/>
                <a:ext cx="8544455" cy="1488741"/>
              </a:xfrm>
              <a:prstGeom prst="rect">
                <a:avLst/>
              </a:prstGeom>
              <a:noFill/>
              <a:ln>
                <a:solidFill>
                  <a:srgbClr val="00B050"/>
                </a:solid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e>
                      </m:d>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𝑠</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d>
                            </m:den>
                          </m:f>
                        </m:e>
                      </m:nary>
                      <m:d>
                        <m:dPr>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ℜ</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ℑ</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m:oMathPara>
                </a14:m>
                <a:endParaRPr lang="en-US"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𝑡</m:t>
                          </m:r>
                        </m:e>
                      </m:d>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𝑠</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d>
                            </m:den>
                          </m:f>
                        </m:e>
                      </m:nary>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ℜ</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ℑ</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ℑ</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smtClean="0">
                              <a:latin typeface="Cambria Math" panose="02040503050406030204" pitchFamily="18" charset="0"/>
                              <a:ea typeface="Cambria Math" panose="02040503050406030204" pitchFamily="18" charset="0"/>
                            </a:rPr>
                            <m:t>ℜ</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m:oMathPara>
                </a14:m>
                <a:endParaRPr lang="en-US"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𝜖</m:t>
                      </m:r>
                      <m:d>
                        <m:dPr>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6" name="TextBox 25">
                <a:extLst>
                  <a:ext uri="{FF2B5EF4-FFF2-40B4-BE49-F238E27FC236}">
                    <a16:creationId xmlns:a16="http://schemas.microsoft.com/office/drawing/2014/main" id="{A06D777E-00E4-4695-BF4B-9AD3C373C34D}"/>
                  </a:ext>
                </a:extLst>
              </p:cNvPr>
              <p:cNvSpPr txBox="1">
                <a:spLocks noRot="1" noChangeAspect="1" noMove="1" noResize="1" noEditPoints="1" noAdjustHandles="1" noChangeArrowheads="1" noChangeShapeType="1" noTextEdit="1"/>
              </p:cNvSpPr>
              <p:nvPr/>
            </p:nvSpPr>
            <p:spPr>
              <a:xfrm>
                <a:off x="1946818" y="5253437"/>
                <a:ext cx="8544455" cy="1488741"/>
              </a:xfrm>
              <a:prstGeom prst="rect">
                <a:avLst/>
              </a:prstGeom>
              <a:blipFill>
                <a:blip r:embed="rId14"/>
                <a:stretch>
                  <a:fillRect b="-4065"/>
                </a:stretch>
              </a:blipFill>
              <a:ln>
                <a:solidFill>
                  <a:srgbClr val="00B050"/>
                </a:solidFill>
              </a:ln>
            </p:spPr>
            <p:txBody>
              <a:bodyPr/>
              <a:lstStyle/>
              <a:p>
                <a:r>
                  <a:rPr lang="en-US">
                    <a:noFill/>
                  </a:rPr>
                  <a:t> </a:t>
                </a:r>
              </a:p>
            </p:txBody>
          </p:sp>
        </mc:Fallback>
      </mc:AlternateContent>
    </p:spTree>
    <p:extLst>
      <p:ext uri="{BB962C8B-B14F-4D97-AF65-F5344CB8AC3E}">
        <p14:creationId xmlns:p14="http://schemas.microsoft.com/office/powerpoint/2010/main" val="54342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57;p81">
            <a:extLst>
              <a:ext uri="{FF2B5EF4-FFF2-40B4-BE49-F238E27FC236}">
                <a16:creationId xmlns:a16="http://schemas.microsoft.com/office/drawing/2014/main" id="{BEF062CC-847C-4FE9-B5E8-2FD759FF110C}"/>
              </a:ext>
            </a:extLst>
          </p:cNvPr>
          <p:cNvSpPr txBox="1">
            <a:spLocks/>
          </p:cNvSpPr>
          <p:nvPr/>
        </p:nvSpPr>
        <p:spPr>
          <a:xfrm>
            <a:off x="415600" y="103467"/>
            <a:ext cx="11674800" cy="525707"/>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2667" b="1" dirty="0"/>
              <a:t>Empirical Results: Synthetic Data</a:t>
            </a:r>
            <a:endParaRPr lang="en-US" sz="2000" dirty="0"/>
          </a:p>
        </p:txBody>
      </p:sp>
      <p:pic>
        <p:nvPicPr>
          <p:cNvPr id="4" name="Picture 3">
            <a:extLst>
              <a:ext uri="{FF2B5EF4-FFF2-40B4-BE49-F238E27FC236}">
                <a16:creationId xmlns:a16="http://schemas.microsoft.com/office/drawing/2014/main" id="{EF385CC4-3756-4F5D-9456-186261C17CA1}"/>
              </a:ext>
            </a:extLst>
          </p:cNvPr>
          <p:cNvPicPr>
            <a:picLocks noChangeAspect="1"/>
          </p:cNvPicPr>
          <p:nvPr/>
        </p:nvPicPr>
        <p:blipFill>
          <a:blip r:embed="rId2"/>
          <a:stretch>
            <a:fillRect/>
          </a:stretch>
        </p:blipFill>
        <p:spPr>
          <a:xfrm>
            <a:off x="415600" y="4571251"/>
            <a:ext cx="4410542" cy="2101949"/>
          </a:xfrm>
          <a:prstGeom prst="rect">
            <a:avLst/>
          </a:prstGeom>
        </p:spPr>
      </p:pic>
      <p:pic>
        <p:nvPicPr>
          <p:cNvPr id="6" name="Picture 5">
            <a:extLst>
              <a:ext uri="{FF2B5EF4-FFF2-40B4-BE49-F238E27FC236}">
                <a16:creationId xmlns:a16="http://schemas.microsoft.com/office/drawing/2014/main" id="{DEE909F0-8660-4807-8198-E9E01730E0A2}"/>
              </a:ext>
            </a:extLst>
          </p:cNvPr>
          <p:cNvPicPr>
            <a:picLocks noChangeAspect="1"/>
          </p:cNvPicPr>
          <p:nvPr/>
        </p:nvPicPr>
        <p:blipFill>
          <a:blip r:embed="rId3"/>
          <a:stretch>
            <a:fillRect/>
          </a:stretch>
        </p:blipFill>
        <p:spPr>
          <a:xfrm>
            <a:off x="7276457" y="2069730"/>
            <a:ext cx="4410542" cy="2101949"/>
          </a:xfrm>
          <a:prstGeom prst="rect">
            <a:avLst/>
          </a:prstGeom>
        </p:spPr>
      </p:pic>
      <p:pic>
        <p:nvPicPr>
          <p:cNvPr id="8" name="Picture 7">
            <a:extLst>
              <a:ext uri="{FF2B5EF4-FFF2-40B4-BE49-F238E27FC236}">
                <a16:creationId xmlns:a16="http://schemas.microsoft.com/office/drawing/2014/main" id="{68B9E752-AF3E-44DB-ACB2-C0D84887CF3E}"/>
              </a:ext>
            </a:extLst>
          </p:cNvPr>
          <p:cNvPicPr>
            <a:picLocks noChangeAspect="1"/>
          </p:cNvPicPr>
          <p:nvPr/>
        </p:nvPicPr>
        <p:blipFill>
          <a:blip r:embed="rId4"/>
          <a:stretch>
            <a:fillRect/>
          </a:stretch>
        </p:blipFill>
        <p:spPr>
          <a:xfrm>
            <a:off x="7276457" y="4571250"/>
            <a:ext cx="4410542" cy="2101949"/>
          </a:xfrm>
          <a:prstGeom prst="rect">
            <a:avLst/>
          </a:prstGeom>
        </p:spPr>
      </p:pic>
      <p:pic>
        <p:nvPicPr>
          <p:cNvPr id="10" name="Picture 9">
            <a:extLst>
              <a:ext uri="{FF2B5EF4-FFF2-40B4-BE49-F238E27FC236}">
                <a16:creationId xmlns:a16="http://schemas.microsoft.com/office/drawing/2014/main" id="{44D72299-038D-43C4-98C5-3B06D2A04AE7}"/>
              </a:ext>
            </a:extLst>
          </p:cNvPr>
          <p:cNvPicPr>
            <a:picLocks noChangeAspect="1"/>
          </p:cNvPicPr>
          <p:nvPr/>
        </p:nvPicPr>
        <p:blipFill>
          <a:blip r:embed="rId5"/>
          <a:stretch>
            <a:fillRect/>
          </a:stretch>
        </p:blipFill>
        <p:spPr>
          <a:xfrm>
            <a:off x="415600" y="2069730"/>
            <a:ext cx="4410542" cy="21019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26E77E-F973-473E-A6C8-C3EDA94609AA}"/>
                  </a:ext>
                </a:extLst>
              </p:cNvPr>
              <p:cNvSpPr txBox="1"/>
              <p:nvPr/>
            </p:nvSpPr>
            <p:spPr>
              <a:xfrm>
                <a:off x="521732" y="584581"/>
                <a:ext cx="7836056" cy="1384995"/>
              </a:xfrm>
              <a:prstGeom prst="rect">
                <a:avLst/>
              </a:prstGeom>
              <a:noFill/>
            </p:spPr>
            <p:txBody>
              <a:bodyPr wrap="none" lIns="0" tIns="0" rIns="0" bIns="0" rtlCol="0">
                <a:spAutoFit/>
              </a:bodyPr>
              <a:lstStyle/>
              <a:p>
                <a:r>
                  <a:rPr lang="en-US" b="0" dirty="0"/>
                  <a:t># beamforming agents: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=19</m:t>
                    </m:r>
                  </m:oMath>
                </a14:m>
                <a:endParaRPr lang="en-US" dirty="0"/>
              </a:p>
              <a:p>
                <a:r>
                  <a:rPr lang="en-US" dirty="0"/>
                  <a:t># receivers: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=49</m:t>
                    </m:r>
                  </m:oMath>
                </a14:m>
                <a:endParaRPr lang="en-US" dirty="0"/>
              </a:p>
              <a:p>
                <a:r>
                  <a:rPr lang="en-US" dirty="0"/>
                  <a:t>location of receivers: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𝑖</m:t>
                        </m:r>
                      </m:sub>
                    </m:sSub>
                    <m:r>
                      <a:rPr lang="en-US" b="0" i="1" smtClean="0">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𝜆</m:t>
                    </m:r>
                  </m:oMath>
                </a14:m>
                <a:r>
                  <a:rPr lang="en-US" dirty="0"/>
                  <a:t>, uniformly placed along angular direction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𝑖</m:t>
                        </m:r>
                      </m:sub>
                    </m:sSub>
                  </m:oMath>
                </a14:m>
                <a:r>
                  <a:rPr lang="en-US" dirty="0"/>
                  <a:t> in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0,2</m:t>
                        </m:r>
                        <m:r>
                          <a:rPr lang="en-US" b="0" i="1" smtClean="0">
                            <a:latin typeface="Cambria Math" panose="02040503050406030204" pitchFamily="18" charset="0"/>
                            <a:ea typeface="Cambria Math" panose="02040503050406030204" pitchFamily="18" charset="0"/>
                          </a:rPr>
                          <m:t>𝜋</m:t>
                        </m:r>
                      </m:e>
                    </m:d>
                  </m:oMath>
                </a14:m>
                <a:endParaRPr lang="en-US" dirty="0"/>
              </a:p>
              <a:p>
                <a:r>
                  <a:rPr lang="en-US" dirty="0"/>
                  <a:t>synchronized carrier frequency :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=40 </m:t>
                    </m:r>
                    <m:r>
                      <a:rPr lang="en-US" b="0" i="1" smtClean="0">
                        <a:latin typeface="Cambria Math" panose="02040503050406030204" pitchFamily="18" charset="0"/>
                      </a:rPr>
                      <m:t>𝑀𝐻𝑧</m:t>
                    </m:r>
                  </m:oMath>
                </a14:m>
                <a:endParaRPr lang="en-US" dirty="0"/>
              </a:p>
              <a:p>
                <a:r>
                  <a:rPr lang="en-US" dirty="0"/>
                  <a:t>unknown i.i.d. Rayleigh fading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𝑖𝑚</m:t>
                        </m:r>
                      </m:sub>
                    </m:sSub>
                    <m:r>
                      <a:rPr lang="en-US" i="1" smtClean="0">
                        <a:latin typeface="Cambria Math" panose="02040503050406030204" pitchFamily="18" charset="0"/>
                        <a:ea typeface="Cambria Math" panose="02040503050406030204" pitchFamily="18" charset="0"/>
                      </a:rPr>
                      <m:t>𝜖</m:t>
                    </m:r>
                    <m:r>
                      <a:rPr lang="en-US" i="1" smtClean="0">
                        <a:latin typeface="Cambria Math" panose="02040503050406030204" pitchFamily="18" charset="0"/>
                        <a:ea typeface="Cambria Math" panose="02040503050406030204" pitchFamily="18" charset="0"/>
                      </a:rPr>
                      <m:t>ℝ</m:t>
                    </m:r>
                  </m:oMath>
                </a14:m>
                <a:r>
                  <a:rPr lang="en-US" dirty="0"/>
                  <a:t> in each channel</a:t>
                </a:r>
              </a:p>
            </p:txBody>
          </p:sp>
        </mc:Choice>
        <mc:Fallback xmlns="">
          <p:sp>
            <p:nvSpPr>
              <p:cNvPr id="16" name="TextBox 15">
                <a:extLst>
                  <a:ext uri="{FF2B5EF4-FFF2-40B4-BE49-F238E27FC236}">
                    <a16:creationId xmlns:a16="http://schemas.microsoft.com/office/drawing/2014/main" id="{3426E77E-F973-473E-A6C8-C3EDA94609AA}"/>
                  </a:ext>
                </a:extLst>
              </p:cNvPr>
              <p:cNvSpPr txBox="1">
                <a:spLocks noRot="1" noChangeAspect="1" noMove="1" noResize="1" noEditPoints="1" noAdjustHandles="1" noChangeArrowheads="1" noChangeShapeType="1" noTextEdit="1"/>
              </p:cNvSpPr>
              <p:nvPr/>
            </p:nvSpPr>
            <p:spPr>
              <a:xfrm>
                <a:off x="521732" y="584581"/>
                <a:ext cx="7836056" cy="1384995"/>
              </a:xfrm>
              <a:prstGeom prst="rect">
                <a:avLst/>
              </a:prstGeom>
              <a:blipFill>
                <a:blip r:embed="rId6"/>
                <a:stretch>
                  <a:fillRect l="-1868" t="-5727" b="-9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CA9481-8DD0-4A61-880F-5A53B3578EB4}"/>
                  </a:ext>
                </a:extLst>
              </p:cNvPr>
              <p:cNvSpPr txBox="1"/>
              <p:nvPr/>
            </p:nvSpPr>
            <p:spPr>
              <a:xfrm>
                <a:off x="4650703" y="3599911"/>
                <a:ext cx="2625754" cy="149290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𝜖</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𝑚𝑎𝑥</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=0.1</m:t>
                    </m:r>
                  </m:oMath>
                </a14:m>
                <a:r>
                  <a:rPr lang="en-US" dirty="0"/>
                  <a:t> (IPG-DB)</a:t>
                </a:r>
              </a:p>
              <a:p>
                <a:pPr algn="ct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=0</m:t>
                    </m:r>
                  </m:oMath>
                </a14:m>
                <a:r>
                  <a:rPr lang="en-US" dirty="0"/>
                  <a:t> (GD)</a:t>
                </a: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85CA9481-8DD0-4A61-880F-5A53B3578EB4}"/>
                  </a:ext>
                </a:extLst>
              </p:cNvPr>
              <p:cNvSpPr txBox="1">
                <a:spLocks noRot="1" noChangeAspect="1" noMove="1" noResize="1" noEditPoints="1" noAdjustHandles="1" noChangeArrowheads="1" noChangeShapeType="1" noTextEdit="1"/>
              </p:cNvSpPr>
              <p:nvPr/>
            </p:nvSpPr>
            <p:spPr>
              <a:xfrm>
                <a:off x="4650703" y="3599911"/>
                <a:ext cx="2625754" cy="14929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544AB52-E851-4946-AC43-A58EC21AFDDC}"/>
                  </a:ext>
                </a:extLst>
              </p:cNvPr>
              <p:cNvSpPr txBox="1"/>
              <p:nvPr/>
            </p:nvSpPr>
            <p:spPr>
              <a:xfrm>
                <a:off x="4915544" y="2435131"/>
                <a:ext cx="2257043" cy="6486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𝑠</m:t>
                          </m:r>
                        </m:den>
                      </m:f>
                      <m:nary>
                        <m:naryPr>
                          <m:chr m:val="∑"/>
                          <m:limLoc m:val="subSup"/>
                          <m:ctrlPr>
                            <a:rPr lang="en-US"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𝑠</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𝐴𝐹</m:t>
                                          </m:r>
                                        </m:e>
                                        <m:sub>
                                          <m:r>
                                            <a:rPr lang="en-US" i="1">
                                              <a:latin typeface="Cambria Math" panose="02040503050406030204" pitchFamily="18" charset="0"/>
                                            </a:rPr>
                                            <m:t>𝑖</m:t>
                                          </m:r>
                                        </m:sub>
                                      </m:sSub>
                                    </m:e>
                                  </m:d>
                                </m:e>
                              </m:d>
                            </m:e>
                            <m:sup>
                              <m:r>
                                <a:rPr lang="en-US" i="1">
                                  <a:latin typeface="Cambria Math" panose="02040503050406030204" pitchFamily="18" charset="0"/>
                                </a:rPr>
                                <m:t>2</m:t>
                              </m:r>
                            </m:sup>
                          </m:sSup>
                        </m:e>
                      </m:nary>
                    </m:oMath>
                  </m:oMathPara>
                </a14:m>
                <a:endParaRPr lang="en-US" dirty="0"/>
              </a:p>
            </p:txBody>
          </p:sp>
        </mc:Choice>
        <mc:Fallback>
          <p:sp>
            <p:nvSpPr>
              <p:cNvPr id="17" name="TextBox 16">
                <a:extLst>
                  <a:ext uri="{FF2B5EF4-FFF2-40B4-BE49-F238E27FC236}">
                    <a16:creationId xmlns:a16="http://schemas.microsoft.com/office/drawing/2014/main" id="{1544AB52-E851-4946-AC43-A58EC21AFDDC}"/>
                  </a:ext>
                </a:extLst>
              </p:cNvPr>
              <p:cNvSpPr txBox="1">
                <a:spLocks noRot="1" noChangeAspect="1" noMove="1" noResize="1" noEditPoints="1" noAdjustHandles="1" noChangeArrowheads="1" noChangeShapeType="1" noTextEdit="1"/>
              </p:cNvSpPr>
              <p:nvPr/>
            </p:nvSpPr>
            <p:spPr>
              <a:xfrm>
                <a:off x="4915544" y="2435131"/>
                <a:ext cx="2257043" cy="648639"/>
              </a:xfrm>
              <a:prstGeom prst="rect">
                <a:avLst/>
              </a:prstGeom>
              <a:blipFill>
                <a:blip r:embed="rId8"/>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E20EDF8-7487-41F0-8459-602231ABDA41}"/>
              </a:ext>
            </a:extLst>
          </p:cNvPr>
          <p:cNvCxnSpPr>
            <a:cxnSpLocks/>
          </p:cNvCxnSpPr>
          <p:nvPr/>
        </p:nvCxnSpPr>
        <p:spPr>
          <a:xfrm flipH="1" flipV="1">
            <a:off x="6853806" y="2944536"/>
            <a:ext cx="422651" cy="119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47B2CF5-BE31-432F-BA5D-7E04A49754FA}"/>
                  </a:ext>
                </a:extLst>
              </p:cNvPr>
              <p:cNvSpPr txBox="1"/>
              <p:nvPr/>
            </p:nvSpPr>
            <p:spPr>
              <a:xfrm>
                <a:off x="9267298" y="1011659"/>
                <a:ext cx="2785186" cy="705834"/>
              </a:xfrm>
              <a:prstGeom prst="rect">
                <a:avLst/>
              </a:prstGeom>
              <a:noFill/>
            </p:spPr>
            <p:txBody>
              <a:bodyPr wrap="none" lIns="0" tIns="0" rIns="0" bIns="0"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(uniform weights)</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en>
                    </m:f>
                  </m:oMath>
                </a14:m>
                <a:r>
                  <a:rPr lang="en-US" dirty="0"/>
                  <a:t> (nonuniform weights)</a:t>
                </a:r>
              </a:p>
            </p:txBody>
          </p:sp>
        </mc:Choice>
        <mc:Fallback>
          <p:sp>
            <p:nvSpPr>
              <p:cNvPr id="19" name="TextBox 18">
                <a:extLst>
                  <a:ext uri="{FF2B5EF4-FFF2-40B4-BE49-F238E27FC236}">
                    <a16:creationId xmlns:a16="http://schemas.microsoft.com/office/drawing/2014/main" id="{F47B2CF5-BE31-432F-BA5D-7E04A49754FA}"/>
                  </a:ext>
                </a:extLst>
              </p:cNvPr>
              <p:cNvSpPr txBox="1">
                <a:spLocks noRot="1" noChangeAspect="1" noMove="1" noResize="1" noEditPoints="1" noAdjustHandles="1" noChangeArrowheads="1" noChangeShapeType="1" noTextEdit="1"/>
              </p:cNvSpPr>
              <p:nvPr/>
            </p:nvSpPr>
            <p:spPr>
              <a:xfrm>
                <a:off x="9267298" y="1011659"/>
                <a:ext cx="2785186" cy="705834"/>
              </a:xfrm>
              <a:prstGeom prst="rect">
                <a:avLst/>
              </a:prstGeom>
              <a:blipFill>
                <a:blip r:embed="rId9"/>
                <a:stretch>
                  <a:fillRect l="-1969" t="-11207" r="-5033" b="-1034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22E642C-AC2B-4D38-ACCE-FE0C2199D1B7}"/>
              </a:ext>
            </a:extLst>
          </p:cNvPr>
          <p:cNvSpPr txBox="1"/>
          <p:nvPr/>
        </p:nvSpPr>
        <p:spPr>
          <a:xfrm>
            <a:off x="2367276" y="4386585"/>
            <a:ext cx="507189" cy="369332"/>
          </a:xfrm>
          <a:prstGeom prst="rect">
            <a:avLst/>
          </a:prstGeom>
          <a:noFill/>
        </p:spPr>
        <p:txBody>
          <a:bodyPr wrap="square" rtlCol="0">
            <a:spAutoFit/>
          </a:bodyPr>
          <a:lstStyle/>
          <a:p>
            <a:r>
              <a:rPr lang="en-US" dirty="0"/>
              <a:t>GD</a:t>
            </a:r>
          </a:p>
        </p:txBody>
      </p:sp>
      <p:sp>
        <p:nvSpPr>
          <p:cNvPr id="21" name="TextBox 20">
            <a:extLst>
              <a:ext uri="{FF2B5EF4-FFF2-40B4-BE49-F238E27FC236}">
                <a16:creationId xmlns:a16="http://schemas.microsoft.com/office/drawing/2014/main" id="{88617BD7-85BC-4343-BB35-232C50D78712}"/>
              </a:ext>
            </a:extLst>
          </p:cNvPr>
          <p:cNvSpPr txBox="1"/>
          <p:nvPr/>
        </p:nvSpPr>
        <p:spPr>
          <a:xfrm>
            <a:off x="9042441" y="4386584"/>
            <a:ext cx="859770" cy="369332"/>
          </a:xfrm>
          <a:prstGeom prst="rect">
            <a:avLst/>
          </a:prstGeom>
          <a:noFill/>
        </p:spPr>
        <p:txBody>
          <a:bodyPr wrap="square" rtlCol="0">
            <a:spAutoFit/>
          </a:bodyPr>
          <a:lstStyle/>
          <a:p>
            <a:pPr algn="ctr"/>
            <a:r>
              <a:rPr lang="en-US" dirty="0"/>
              <a:t>IPG-DB</a:t>
            </a:r>
          </a:p>
        </p:txBody>
      </p:sp>
      <p:sp>
        <p:nvSpPr>
          <p:cNvPr id="22" name="TextBox 21">
            <a:extLst>
              <a:ext uri="{FF2B5EF4-FFF2-40B4-BE49-F238E27FC236}">
                <a16:creationId xmlns:a16="http://schemas.microsoft.com/office/drawing/2014/main" id="{A44E4628-62CF-4AB4-A6ED-8005F5F77B1F}"/>
              </a:ext>
            </a:extLst>
          </p:cNvPr>
          <p:cNvSpPr txBox="1"/>
          <p:nvPr/>
        </p:nvSpPr>
        <p:spPr>
          <a:xfrm>
            <a:off x="9051843" y="1872359"/>
            <a:ext cx="859770" cy="369332"/>
          </a:xfrm>
          <a:prstGeom prst="rect">
            <a:avLst/>
          </a:prstGeom>
          <a:noFill/>
        </p:spPr>
        <p:txBody>
          <a:bodyPr wrap="square" rtlCol="0">
            <a:spAutoFit/>
          </a:bodyPr>
          <a:lstStyle/>
          <a:p>
            <a:pPr algn="ctr"/>
            <a:r>
              <a:rPr lang="en-US" dirty="0"/>
              <a:t>IPG-DB</a:t>
            </a:r>
          </a:p>
        </p:txBody>
      </p:sp>
    </p:spTree>
    <p:extLst>
      <p:ext uri="{BB962C8B-B14F-4D97-AF65-F5344CB8AC3E}">
        <p14:creationId xmlns:p14="http://schemas.microsoft.com/office/powerpoint/2010/main" val="988477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2125</Words>
  <Application>Microsoft Office PowerPoint</Application>
  <PresentationFormat>Widescreen</PresentationFormat>
  <Paragraphs>185</Paragraphs>
  <Slides>11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ＭＳ Ｐゴシック</vt:lpstr>
      <vt:lpstr>Arial</vt:lpstr>
      <vt:lpstr>Arial Black</vt:lpstr>
      <vt:lpstr>Calibri</vt:lpstr>
      <vt:lpstr>Calibri Light</vt:lpstr>
      <vt:lpstr>Cambria Math</vt:lpstr>
      <vt:lpstr>Times New Roman</vt:lpstr>
      <vt:lpstr>Office Theme</vt:lpstr>
      <vt:lpstr>Title and 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Kushal Chakrabarti</cp:lastModifiedBy>
  <cp:revision>58</cp:revision>
  <dcterms:created xsi:type="dcterms:W3CDTF">2022-02-25T17:27:58Z</dcterms:created>
  <dcterms:modified xsi:type="dcterms:W3CDTF">2022-05-10T00:02:21Z</dcterms:modified>
</cp:coreProperties>
</file>